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 id="2147484189" r:id="rId2"/>
  </p:sldMasterIdLst>
  <p:notesMasterIdLst>
    <p:notesMasterId r:id="rId53"/>
  </p:notesMasterIdLst>
  <p:sldIdLst>
    <p:sldId id="365" r:id="rId3"/>
    <p:sldId id="343" r:id="rId4"/>
    <p:sldId id="345" r:id="rId5"/>
    <p:sldId id="346" r:id="rId6"/>
    <p:sldId id="347" r:id="rId7"/>
    <p:sldId id="348" r:id="rId8"/>
    <p:sldId id="349" r:id="rId9"/>
    <p:sldId id="350" r:id="rId10"/>
    <p:sldId id="351" r:id="rId11"/>
    <p:sldId id="352" r:id="rId12"/>
    <p:sldId id="257" r:id="rId13"/>
    <p:sldId id="259" r:id="rId14"/>
    <p:sldId id="258" r:id="rId15"/>
    <p:sldId id="260" r:id="rId16"/>
    <p:sldId id="261" r:id="rId17"/>
    <p:sldId id="262" r:id="rId18"/>
    <p:sldId id="263" r:id="rId19"/>
    <p:sldId id="353" r:id="rId20"/>
    <p:sldId id="354" r:id="rId21"/>
    <p:sldId id="355" r:id="rId22"/>
    <p:sldId id="265" r:id="rId23"/>
    <p:sldId id="356" r:id="rId24"/>
    <p:sldId id="270" r:id="rId25"/>
    <p:sldId id="272" r:id="rId26"/>
    <p:sldId id="276" r:id="rId27"/>
    <p:sldId id="278" r:id="rId28"/>
    <p:sldId id="277" r:id="rId29"/>
    <p:sldId id="282" r:id="rId30"/>
    <p:sldId id="357" r:id="rId31"/>
    <p:sldId id="358" r:id="rId32"/>
    <p:sldId id="279" r:id="rId33"/>
    <p:sldId id="283" r:id="rId34"/>
    <p:sldId id="285" r:id="rId35"/>
    <p:sldId id="359" r:id="rId36"/>
    <p:sldId id="287" r:id="rId37"/>
    <p:sldId id="289" r:id="rId38"/>
    <p:sldId id="291" r:id="rId39"/>
    <p:sldId id="293" r:id="rId40"/>
    <p:sldId id="295" r:id="rId41"/>
    <p:sldId id="298" r:id="rId42"/>
    <p:sldId id="299" r:id="rId43"/>
    <p:sldId id="301" r:id="rId44"/>
    <p:sldId id="303" r:id="rId45"/>
    <p:sldId id="360" r:id="rId46"/>
    <p:sldId id="361" r:id="rId47"/>
    <p:sldId id="362" r:id="rId48"/>
    <p:sldId id="363" r:id="rId49"/>
    <p:sldId id="305" r:id="rId50"/>
    <p:sldId id="364" r:id="rId51"/>
    <p:sldId id="344" r:id="rId52"/>
  </p:sldIdLst>
  <p:sldSz cx="9144000" cy="6858000" type="screen4x3"/>
  <p:notesSz cx="6858000" cy="9144000"/>
  <p:custDataLst>
    <p:tags r:id="rId54"/>
  </p:custDataLst>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3" autoAdjust="0"/>
    <p:restoredTop sz="94660"/>
  </p:normalViewPr>
  <p:slideViewPr>
    <p:cSldViewPr>
      <p:cViewPr>
        <p:scale>
          <a:sx n="80" d="100"/>
          <a:sy n="80" d="100"/>
        </p:scale>
        <p:origin x="-642"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79AA17-6C71-410F-ADC4-0D18EA1DCB8D}" type="datetimeFigureOut">
              <a:rPr lang="it-IT"/>
              <a:pPr>
                <a:defRPr/>
              </a:pPr>
              <a:t>31/05/2017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01AFD3-44E5-4CC8-A185-44AE94432571}" type="slidenum">
              <a:rPr lang="it-IT"/>
              <a:pPr>
                <a:defRPr/>
              </a:pPr>
              <a:t>‹N›</a:t>
            </a:fld>
            <a:endParaRPr lang="it-IT"/>
          </a:p>
        </p:txBody>
      </p:sp>
    </p:spTree>
    <p:extLst>
      <p:ext uri="{BB962C8B-B14F-4D97-AF65-F5344CB8AC3E}">
        <p14:creationId xmlns:p14="http://schemas.microsoft.com/office/powerpoint/2010/main" val="11290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9</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D0469-06B8-4479-B92E-6544DEFA4EBA}" type="slidenum">
              <a:rPr lang="it-IT" smtClean="0"/>
              <a:pPr fontAlgn="base">
                <a:spcBef>
                  <a:spcPct val="0"/>
                </a:spcBef>
                <a:spcAft>
                  <a:spcPct val="0"/>
                </a:spcAft>
                <a:defRPr/>
              </a:pPr>
              <a:t>11</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B211FCAA-A4A9-4152-8449-E4B312CB389A}"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8CDBFB8-E8A8-4C49-8780-F79B4A3FCAAD}" type="slidenum">
              <a:rPr lang="it-IT" smtClean="0"/>
              <a:pPr>
                <a:defRPr/>
              </a:pPr>
              <a:t>‹N›</a:t>
            </a:fld>
            <a:endParaRPr lang="it-IT"/>
          </a:p>
        </p:txBody>
      </p:sp>
    </p:spTree>
    <p:extLst>
      <p:ext uri="{BB962C8B-B14F-4D97-AF65-F5344CB8AC3E}">
        <p14:creationId xmlns:p14="http://schemas.microsoft.com/office/powerpoint/2010/main" val="165070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8667C6D2-ED40-4F0B-B6B1-C30CBC76EBD4}"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880E3C9-6495-43DE-B357-584FC4838BE3}" type="slidenum">
              <a:rPr lang="it-IT" smtClean="0"/>
              <a:pPr>
                <a:defRPr/>
              </a:pPr>
              <a:t>‹N›</a:t>
            </a:fld>
            <a:endParaRPr lang="it-IT"/>
          </a:p>
        </p:txBody>
      </p:sp>
    </p:spTree>
    <p:extLst>
      <p:ext uri="{BB962C8B-B14F-4D97-AF65-F5344CB8AC3E}">
        <p14:creationId xmlns:p14="http://schemas.microsoft.com/office/powerpoint/2010/main" val="416405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411577D1-AE12-4654-872F-5399FF0951A3}"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EA2F3F9-6FBE-43CC-8193-B7566DF5934B}" type="slidenum">
              <a:rPr lang="it-IT" smtClean="0"/>
              <a:pPr>
                <a:defRPr/>
              </a:pPr>
              <a:t>‹N›</a:t>
            </a:fld>
            <a:endParaRPr lang="it-IT"/>
          </a:p>
        </p:txBody>
      </p:sp>
    </p:spTree>
    <p:extLst>
      <p:ext uri="{BB962C8B-B14F-4D97-AF65-F5344CB8AC3E}">
        <p14:creationId xmlns:p14="http://schemas.microsoft.com/office/powerpoint/2010/main" val="134322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03420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6878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650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5388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174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9754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60119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3007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0A7F8914-04B9-4D17-A0D5-E026CA4B471F}"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ED69C22B-E895-4765-AA62-4FA12DA0C0C7}" type="slidenum">
              <a:rPr lang="it-IT" smtClean="0"/>
              <a:pPr>
                <a:defRPr/>
              </a:pPr>
              <a:t>‹N›</a:t>
            </a:fld>
            <a:endParaRPr lang="it-IT"/>
          </a:p>
        </p:txBody>
      </p:sp>
    </p:spTree>
    <p:extLst>
      <p:ext uri="{BB962C8B-B14F-4D97-AF65-F5344CB8AC3E}">
        <p14:creationId xmlns:p14="http://schemas.microsoft.com/office/powerpoint/2010/main" val="2780000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677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811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147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A19D13B2-EAC1-4E25-9649-BAAA7C338F0F}"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C3376319-39DB-49C8-A461-03E255C81509}" type="slidenum">
              <a:rPr lang="it-IT" smtClean="0"/>
              <a:pPr>
                <a:defRPr/>
              </a:pPr>
              <a:t>‹N›</a:t>
            </a:fld>
            <a:endParaRPr lang="it-IT"/>
          </a:p>
        </p:txBody>
      </p:sp>
    </p:spTree>
    <p:extLst>
      <p:ext uri="{BB962C8B-B14F-4D97-AF65-F5344CB8AC3E}">
        <p14:creationId xmlns:p14="http://schemas.microsoft.com/office/powerpoint/2010/main" val="32876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780908A0-A400-437A-9959-C21420021594}"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D55EF6E-C911-40BB-99D8-D00FD280E56C}" type="slidenum">
              <a:rPr lang="it-IT" smtClean="0"/>
              <a:pPr>
                <a:defRPr/>
              </a:pPr>
              <a:t>‹N›</a:t>
            </a:fld>
            <a:endParaRPr lang="it-IT"/>
          </a:p>
        </p:txBody>
      </p:sp>
    </p:spTree>
    <p:extLst>
      <p:ext uri="{BB962C8B-B14F-4D97-AF65-F5344CB8AC3E}">
        <p14:creationId xmlns:p14="http://schemas.microsoft.com/office/powerpoint/2010/main" val="313880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38AD4C30-DF24-4A4E-9785-367F5F6B52E7}" type="datetime1">
              <a:rPr lang="it-IT" smtClean="0"/>
              <a:pPr>
                <a:defRPr/>
              </a:pPr>
              <a:t>31/05/2017</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1438908A-1462-40E7-8A1C-47B0007C57F6}" type="slidenum">
              <a:rPr lang="it-IT" smtClean="0"/>
              <a:pPr>
                <a:defRPr/>
              </a:pPr>
              <a:t>‹N›</a:t>
            </a:fld>
            <a:endParaRPr lang="it-IT"/>
          </a:p>
        </p:txBody>
      </p:sp>
    </p:spTree>
    <p:extLst>
      <p:ext uri="{BB962C8B-B14F-4D97-AF65-F5344CB8AC3E}">
        <p14:creationId xmlns:p14="http://schemas.microsoft.com/office/powerpoint/2010/main" val="167547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29E8BB49-F947-44CD-83D9-6B66BC64ED93}" type="datetime1">
              <a:rPr lang="it-IT" smtClean="0"/>
              <a:pPr>
                <a:defRPr/>
              </a:pPr>
              <a:t>31/05/2017</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FD91C5C-ADA4-41E4-B55F-95B18CC81DAF}" type="slidenum">
              <a:rPr lang="it-IT" smtClean="0"/>
              <a:pPr>
                <a:defRPr/>
              </a:pPr>
              <a:t>‹N›</a:t>
            </a:fld>
            <a:endParaRPr lang="it-IT"/>
          </a:p>
        </p:txBody>
      </p:sp>
    </p:spTree>
    <p:extLst>
      <p:ext uri="{BB962C8B-B14F-4D97-AF65-F5344CB8AC3E}">
        <p14:creationId xmlns:p14="http://schemas.microsoft.com/office/powerpoint/2010/main" val="67176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8ACE4237-FF8A-41A4-B7FF-104CF84DC055}" type="datetime1">
              <a:rPr lang="it-IT" smtClean="0"/>
              <a:pPr>
                <a:defRPr/>
              </a:pPr>
              <a:t>31/05/2017</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92FA9BB7-C93A-4254-B665-EBEC2F9701D4}" type="slidenum">
              <a:rPr lang="it-IT" smtClean="0"/>
              <a:pPr>
                <a:defRPr/>
              </a:pPr>
              <a:t>‹N›</a:t>
            </a:fld>
            <a:endParaRPr lang="it-IT"/>
          </a:p>
        </p:txBody>
      </p:sp>
    </p:spTree>
    <p:extLst>
      <p:ext uri="{BB962C8B-B14F-4D97-AF65-F5344CB8AC3E}">
        <p14:creationId xmlns:p14="http://schemas.microsoft.com/office/powerpoint/2010/main" val="36407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B2DFDF8A-3468-49A8-9BD7-B924A9C794BB}"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95E51956-8B0D-418E-92CB-76AA8C0CB6B3}" type="slidenum">
              <a:rPr lang="it-IT" smtClean="0"/>
              <a:pPr>
                <a:defRPr/>
              </a:pPr>
              <a:t>‹N›</a:t>
            </a:fld>
            <a:endParaRPr lang="it-IT"/>
          </a:p>
        </p:txBody>
      </p:sp>
    </p:spTree>
    <p:extLst>
      <p:ext uri="{BB962C8B-B14F-4D97-AF65-F5344CB8AC3E}">
        <p14:creationId xmlns:p14="http://schemas.microsoft.com/office/powerpoint/2010/main" val="201971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2B015DBA-760E-43D2-9870-52C66066797D}"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2998920E-8C25-4CA5-8BB3-74C17AB01F92}" type="slidenum">
              <a:rPr lang="it-IT" smtClean="0"/>
              <a:pPr>
                <a:defRPr/>
              </a:pPr>
              <a:t>‹N›</a:t>
            </a:fld>
            <a:endParaRPr lang="it-IT"/>
          </a:p>
        </p:txBody>
      </p:sp>
    </p:spTree>
    <p:extLst>
      <p:ext uri="{BB962C8B-B14F-4D97-AF65-F5344CB8AC3E}">
        <p14:creationId xmlns:p14="http://schemas.microsoft.com/office/powerpoint/2010/main" val="240366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4FFD08E-AE3F-47E6-8779-CFE5EFB3554A}" type="datetime1">
              <a:rPr lang="it-IT" smtClean="0"/>
              <a:pPr>
                <a:defRPr/>
              </a:pPr>
              <a:t>31/05/2017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4EBEF9-6B7B-40BA-9D0C-BA096842E878}" type="slidenum">
              <a:rPr lang="it-IT" smtClean="0"/>
              <a:pPr>
                <a:defRPr/>
              </a:pPr>
              <a:t>‹N›</a:t>
            </a:fld>
            <a:endParaRPr lang="it-IT"/>
          </a:p>
        </p:txBody>
      </p:sp>
    </p:spTree>
    <p:extLst>
      <p:ext uri="{BB962C8B-B14F-4D97-AF65-F5344CB8AC3E}">
        <p14:creationId xmlns:p14="http://schemas.microsoft.com/office/powerpoint/2010/main" val="2389815879"/>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8356C62-62E3-4639-89A4-2288F49CB962}" type="datetimeFigureOut">
              <a:rPr lang="it-IT" smtClean="0">
                <a:solidFill>
                  <a:prstClr val="black">
                    <a:tint val="75000"/>
                  </a:prstClr>
                </a:solidFill>
                <a:latin typeface="Calibri"/>
              </a:rPr>
              <a:pPr fontAlgn="auto">
                <a:spcBef>
                  <a:spcPts val="0"/>
                </a:spcBef>
                <a:spcAft>
                  <a:spcPts val="0"/>
                </a:spcAft>
              </a:pPr>
              <a:t>31/05/2017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65732C-663C-451A-A8B3-07B62C8F6A92}"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562221644"/>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http://it.wikipedia.org/wiki/Omissione" TargetMode="External"/><Relationship Id="rId7" Type="http://schemas.openxmlformats.org/officeDocument/2006/relationships/hyperlink" Target="http://it.wikipedia.org/wiki/Illecit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t.wikipedia.org/wiki/Patrimonio" TargetMode="External"/><Relationship Id="rId5" Type="http://schemas.openxmlformats.org/officeDocument/2006/relationships/hyperlink" Target="http://it.wikipedia.org/wiki/Sanzione" TargetMode="External"/><Relationship Id="rId4" Type="http://schemas.openxmlformats.org/officeDocument/2006/relationships/hyperlink" Target="http://it.wikipedia.org/wiki/Ordinamento_giuridico" TargetMode="Externa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it.wikipedia.org/wiki/Norma_(diritto)" TargetMode="External"/><Relationship Id="rId3" Type="http://schemas.openxmlformats.org/officeDocument/2006/relationships/hyperlink" Target="http://it.wikipedia.org/wiki/Diritto" TargetMode="External"/><Relationship Id="rId7" Type="http://schemas.openxmlformats.org/officeDocument/2006/relationships/hyperlink" Target="http://it.wikipedia.org/wiki/Obblig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it.wikipedia.org/wiki/Dovere" TargetMode="External"/><Relationship Id="rId11" Type="http://schemas.openxmlformats.org/officeDocument/2006/relationships/image" Target="../media/image5.png"/><Relationship Id="rId5" Type="http://schemas.openxmlformats.org/officeDocument/2006/relationships/hyperlink" Target="http://it.wikipedia.org/wiki/Ordinamento_giuridico" TargetMode="External"/><Relationship Id="rId10" Type="http://schemas.openxmlformats.org/officeDocument/2006/relationships/hyperlink" Target="http://it.wikipedia.org/wiki/Omissione" TargetMode="External"/><Relationship Id="rId4" Type="http://schemas.openxmlformats.org/officeDocument/2006/relationships/hyperlink" Target="http://it.wikipedia.org/wiki/Comportamento" TargetMode="External"/><Relationship Id="rId9" Type="http://schemas.openxmlformats.org/officeDocument/2006/relationships/hyperlink" Target="http://it.wikipedia.org/wiki/Sanzion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commons/1/16/Italian_traffic_signs_-_inizio_regione_autostrade.sv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it.wikipedia.org/wiki/Reato" TargetMode="External"/><Relationship Id="rId3" Type="http://schemas.openxmlformats.org/officeDocument/2006/relationships/hyperlink" Target="http://it.wikipedia.org/wiki/Diritto_penale" TargetMode="External"/><Relationship Id="rId7" Type="http://schemas.openxmlformats.org/officeDocument/2006/relationships/hyperlink" Target="http://it.wikipedia.org/wiki/Causa_di_giustificazio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it.wikipedia.org/wiki/Cause_di_giustificazione" TargetMode="External"/><Relationship Id="rId11" Type="http://schemas.openxmlformats.org/officeDocument/2006/relationships/image" Target="../media/image5.png"/><Relationship Id="rId5" Type="http://schemas.openxmlformats.org/officeDocument/2006/relationships/hyperlink" Target="http://it.wikipedia.org/wiki/Norma_(diritto)" TargetMode="External"/><Relationship Id="rId10" Type="http://schemas.openxmlformats.org/officeDocument/2006/relationships/hyperlink" Target="http://it.wikipedia.org/wiki/Punibilit%C3%A0" TargetMode="External"/><Relationship Id="rId4" Type="http://schemas.openxmlformats.org/officeDocument/2006/relationships/hyperlink" Target="http://it.wikipedia.org/wiki/Ordinamento_giuridico" TargetMode="External"/><Relationship Id="rId9" Type="http://schemas.openxmlformats.org/officeDocument/2006/relationships/hyperlink" Target="http://it.wikipedia.org/wiki/Colpevolezz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it.wikipedia.org/wiki/Adempimento_di_un_dovere" TargetMode="External"/><Relationship Id="rId3" Type="http://schemas.openxmlformats.org/officeDocument/2006/relationships/hyperlink" Target="http://it.wikipedia.org/wiki/Codice_penale" TargetMode="External"/><Relationship Id="rId7" Type="http://schemas.openxmlformats.org/officeDocument/2006/relationships/hyperlink" Target="http://it.wikipedia.org/wiki/Esercizio_di_un_diritt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it.wikipedia.org/wiki/Diritto" TargetMode="External"/><Relationship Id="rId5" Type="http://schemas.openxmlformats.org/officeDocument/2006/relationships/hyperlink" Target="http://it.wikipedia.org/wiki/Pericolo" TargetMode="External"/><Relationship Id="rId4" Type="http://schemas.openxmlformats.org/officeDocument/2006/relationships/hyperlink" Target="http://it.wikipedia.org/wiki/Consenso_dell'avente_diritto" TargetMode="Externa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t.wikipedia.org/wiki/Legittima_difesa"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t.wikipedia.org/wiki/Danno" TargetMode="External"/><Relationship Id="rId5" Type="http://schemas.openxmlformats.org/officeDocument/2006/relationships/hyperlink" Target="http://it.wikipedia.org/wiki/Stato_di_necessit%C3%A0" TargetMode="External"/><Relationship Id="rId4" Type="http://schemas.openxmlformats.org/officeDocument/2006/relationships/hyperlink" Target="http://it.wikipedia.org/wiki/Uso_legittimo_delle_armi"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it.wikipedia.org/wiki/Diritto_penale" TargetMode="External"/><Relationship Id="rId3" Type="http://schemas.openxmlformats.org/officeDocument/2006/relationships/hyperlink" Target="http://it.wikipedia.org/wiki/Atto_giuridico" TargetMode="External"/><Relationship Id="rId7" Type="http://schemas.openxmlformats.org/officeDocument/2006/relationships/hyperlink" Target="http://it.wikipedia.org/wiki/Condot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t.wikipedia.org/wiki/Causalit%C3%A0" TargetMode="External"/><Relationship Id="rId5" Type="http://schemas.openxmlformats.org/officeDocument/2006/relationships/hyperlink" Target="http://it.wikipedia.org/wiki/Evento" TargetMode="External"/><Relationship Id="rId4" Type="http://schemas.openxmlformats.org/officeDocument/2006/relationships/hyperlink" Target="http://it.wikipedia.org/wiki/Fatto_giuridico" TargetMode="Externa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it.wikipedia.org/wiki/Illecito"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it.wikipedia.org/wiki/Colpa_(diritto)" TargetMode="External"/><Relationship Id="rId4" Type="http://schemas.openxmlformats.org/officeDocument/2006/relationships/hyperlink" Target="http://it.wikipedia.org/wiki/Dolo_(diritt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093296"/>
            <a:ext cx="86409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CasellaDiTesto 4"/>
          <p:cNvSpPr txBox="1"/>
          <p:nvPr/>
        </p:nvSpPr>
        <p:spPr>
          <a:xfrm>
            <a:off x="395536" y="6093296"/>
            <a:ext cx="8424936" cy="523220"/>
          </a:xfrm>
          <a:prstGeom prst="rect">
            <a:avLst/>
          </a:prstGeom>
          <a:noFill/>
        </p:spPr>
        <p:txBody>
          <a:bodyPr wrap="square" rtlCol="0">
            <a:spAutoFit/>
          </a:bodyPr>
          <a:lstStyle/>
          <a:p>
            <a:pPr algn="ctr" fontAlgn="auto">
              <a:spcBef>
                <a:spcPts val="0"/>
              </a:spcBef>
              <a:spcAft>
                <a:spcPts val="0"/>
              </a:spcAft>
            </a:pPr>
            <a:r>
              <a:rPr lang="it-IT" sz="2800" b="1" dirty="0" smtClean="0">
                <a:solidFill>
                  <a:prstClr val="white"/>
                </a:solidFill>
                <a:latin typeface="Calibri"/>
              </a:rPr>
              <a:t>www.joinacademy.it</a:t>
            </a:r>
            <a:endParaRPr lang="it-IT" sz="2800" b="1" dirty="0">
              <a:solidFill>
                <a:prstClr val="white"/>
              </a:solidFill>
              <a:latin typeface="Calibri"/>
            </a:endParaRPr>
          </a:p>
        </p:txBody>
      </p:sp>
      <p:sp>
        <p:nvSpPr>
          <p:cNvPr id="6" name="Rettangolo 5"/>
          <p:cNvSpPr/>
          <p:nvPr/>
        </p:nvSpPr>
        <p:spPr>
          <a:xfrm>
            <a:off x="251520" y="5949280"/>
            <a:ext cx="8640960" cy="1440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7" name="Immagine 6" descr="Logo Join.jpg"/>
          <p:cNvPicPr>
            <a:picLocks noChangeAspect="1"/>
          </p:cNvPicPr>
          <p:nvPr/>
        </p:nvPicPr>
        <p:blipFill>
          <a:blip r:embed="rId2" cstate="print"/>
          <a:stretch>
            <a:fillRect/>
          </a:stretch>
        </p:blipFill>
        <p:spPr>
          <a:xfrm>
            <a:off x="1043608" y="260648"/>
            <a:ext cx="3749402" cy="3749402"/>
          </a:xfrm>
          <a:prstGeom prst="rect">
            <a:avLst/>
          </a:prstGeom>
        </p:spPr>
      </p:pic>
      <p:sp>
        <p:nvSpPr>
          <p:cNvPr id="14" name="CasellaDiTesto 13"/>
          <p:cNvSpPr txBox="1"/>
          <p:nvPr/>
        </p:nvSpPr>
        <p:spPr>
          <a:xfrm>
            <a:off x="323528" y="4102621"/>
            <a:ext cx="8568952" cy="1846659"/>
          </a:xfrm>
          <a:prstGeom prst="rect">
            <a:avLst/>
          </a:prstGeom>
          <a:noFill/>
        </p:spPr>
        <p:txBody>
          <a:bodyPr wrap="square" rtlCol="0">
            <a:spAutoFit/>
          </a:bodyPr>
          <a:lstStyle/>
          <a:p>
            <a:pPr algn="ctr" fontAlgn="auto">
              <a:spcBef>
                <a:spcPts val="0"/>
              </a:spcBef>
              <a:spcAft>
                <a:spcPts val="0"/>
              </a:spcAft>
            </a:pPr>
            <a:r>
              <a:rPr lang="it-IT" sz="2400" b="1" dirty="0" smtClean="0">
                <a:solidFill>
                  <a:srgbClr val="FF0000"/>
                </a:solidFill>
                <a:latin typeface="Calibri"/>
              </a:rPr>
              <a:t>Corso di alta formazione professionale per Patrocinatore Stragiudiziale </a:t>
            </a:r>
          </a:p>
          <a:p>
            <a:pPr algn="ctr" fontAlgn="auto">
              <a:spcBef>
                <a:spcPts val="0"/>
              </a:spcBef>
              <a:spcAft>
                <a:spcPts val="0"/>
              </a:spcAft>
            </a:pPr>
            <a:r>
              <a:rPr lang="it-IT" sz="1600" b="1" dirty="0" smtClean="0">
                <a:solidFill>
                  <a:prstClr val="black"/>
                </a:solidFill>
                <a:latin typeface="Calibri"/>
              </a:rPr>
              <a:t>(Professionista del risarcimento del danno – Ramo infortunistica stradale)</a:t>
            </a:r>
            <a:endParaRPr lang="it-IT" sz="1400" b="1" dirty="0" smtClean="0">
              <a:solidFill>
                <a:prstClr val="black"/>
              </a:solidFill>
              <a:latin typeface="Calibri"/>
            </a:endParaRPr>
          </a:p>
          <a:p>
            <a:pPr algn="ctr" fontAlgn="auto">
              <a:spcBef>
                <a:spcPts val="0"/>
              </a:spcBef>
              <a:spcAft>
                <a:spcPts val="0"/>
              </a:spcAft>
            </a:pPr>
            <a:r>
              <a:rPr lang="it-IT" sz="1400" b="1" dirty="0" smtClean="0">
                <a:solidFill>
                  <a:prstClr val="black"/>
                </a:solidFill>
                <a:latin typeface="Calibri"/>
              </a:rPr>
              <a:t>Legge 04/2013 – Norma Tecnica UNI 11477</a:t>
            </a:r>
            <a:endParaRPr lang="it-IT" sz="2000" b="1" dirty="0" smtClean="0">
              <a:solidFill>
                <a:prstClr val="black"/>
              </a:solidFill>
              <a:latin typeface="Calibri"/>
            </a:endParaRPr>
          </a:p>
          <a:p>
            <a:pPr algn="ctr" fontAlgn="auto">
              <a:spcBef>
                <a:spcPts val="0"/>
              </a:spcBef>
              <a:spcAft>
                <a:spcPts val="0"/>
              </a:spcAft>
            </a:pPr>
            <a:endParaRPr lang="it-IT" b="1" dirty="0" smtClean="0">
              <a:solidFill>
                <a:prstClr val="black"/>
              </a:solidFill>
              <a:latin typeface="Calibri"/>
            </a:endParaRPr>
          </a:p>
          <a:p>
            <a:pPr algn="ctr" fontAlgn="auto">
              <a:spcBef>
                <a:spcPts val="0"/>
              </a:spcBef>
              <a:spcAft>
                <a:spcPts val="0"/>
              </a:spcAft>
            </a:pPr>
            <a:r>
              <a:rPr lang="it-IT" b="1" dirty="0" smtClean="0">
                <a:solidFill>
                  <a:prstClr val="black"/>
                </a:solidFill>
                <a:latin typeface="Calibri"/>
              </a:rPr>
              <a:t>Modulo </a:t>
            </a:r>
            <a:r>
              <a:rPr lang="it-IT" b="1" dirty="0" smtClean="0">
                <a:solidFill>
                  <a:prstClr val="black"/>
                </a:solidFill>
                <a:latin typeface="Calibri"/>
              </a:rPr>
              <a:t>7 </a:t>
            </a:r>
            <a:r>
              <a:rPr lang="it-IT" b="1" dirty="0" smtClean="0">
                <a:solidFill>
                  <a:prstClr val="black"/>
                </a:solidFill>
                <a:latin typeface="Calibri"/>
              </a:rPr>
              <a:t>– </a:t>
            </a:r>
            <a:r>
              <a:rPr lang="it-IT" b="1" dirty="0" smtClean="0">
                <a:solidFill>
                  <a:prstClr val="black"/>
                </a:solidFill>
                <a:latin typeface="Calibri"/>
              </a:rPr>
              <a:t>Profili Penali</a:t>
            </a:r>
            <a:endParaRPr lang="it-IT" b="1" dirty="0">
              <a:solidFill>
                <a:prstClr val="black"/>
              </a:solidFill>
              <a:latin typeface="Calibri"/>
            </a:endParaRPr>
          </a:p>
        </p:txBody>
      </p:sp>
      <p:pic>
        <p:nvPicPr>
          <p:cNvPr id="15" name="Immagine 14" descr="LOGO ISO 9001.jpg"/>
          <p:cNvPicPr>
            <a:picLocks noChangeAspect="1"/>
          </p:cNvPicPr>
          <p:nvPr/>
        </p:nvPicPr>
        <p:blipFill>
          <a:blip r:embed="rId3" cstate="print"/>
          <a:stretch>
            <a:fillRect/>
          </a:stretch>
        </p:blipFill>
        <p:spPr>
          <a:xfrm>
            <a:off x="5978611" y="1255350"/>
            <a:ext cx="2049773" cy="2245658"/>
          </a:xfrm>
          <a:prstGeom prst="rect">
            <a:avLst/>
          </a:prstGeom>
        </p:spPr>
      </p:pic>
    </p:spTree>
    <p:extLst>
      <p:ext uri="{BB962C8B-B14F-4D97-AF65-F5344CB8AC3E}">
        <p14:creationId xmlns:p14="http://schemas.microsoft.com/office/powerpoint/2010/main" val="276809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428860" y="1142984"/>
            <a:ext cx="6572296" cy="4693593"/>
          </a:xfrm>
          <a:prstGeom prst="rect">
            <a:avLst/>
          </a:prstGeom>
          <a:noFill/>
          <a:ln w="9525">
            <a:noFill/>
            <a:miter lim="800000"/>
            <a:headEnd/>
            <a:tailEnd/>
          </a:ln>
        </p:spPr>
        <p:txBody>
          <a:bodyPr wrap="square">
            <a:spAutoFit/>
          </a:bodyPr>
          <a:lstStyle/>
          <a:p>
            <a:pPr algn="ctr"/>
            <a:r>
              <a:rPr lang="it-IT" sz="2300" dirty="0" smtClean="0">
                <a:latin typeface="Arial Black" pitchFamily="34" charset="0"/>
              </a:rPr>
              <a:t>Il </a:t>
            </a:r>
            <a:r>
              <a:rPr lang="it-IT" sz="2300" b="1" u="sng" dirty="0" smtClean="0">
                <a:solidFill>
                  <a:srgbClr val="FF0000"/>
                </a:solidFill>
                <a:latin typeface="Arial Black" pitchFamily="34" charset="0"/>
              </a:rPr>
              <a:t>reato</a:t>
            </a:r>
            <a:r>
              <a:rPr lang="it-IT" sz="2300" dirty="0" smtClean="0">
                <a:latin typeface="Arial Black" pitchFamily="34" charset="0"/>
              </a:rPr>
              <a:t> è un fatto umano, </a:t>
            </a:r>
            <a:r>
              <a:rPr lang="it-IT" sz="2300" dirty="0" smtClean="0">
                <a:latin typeface="Arial Black" pitchFamily="34" charset="0"/>
                <a:hlinkClick r:id="rId3" action="ppaction://hlinkfile" tooltip="Omissione"/>
              </a:rPr>
              <a:t>commissivo</a:t>
            </a:r>
            <a:r>
              <a:rPr lang="it-IT" sz="2300" dirty="0" smtClean="0">
                <a:latin typeface="Arial Black" pitchFamily="34" charset="0"/>
              </a:rPr>
              <a:t> o </a:t>
            </a:r>
            <a:r>
              <a:rPr lang="it-IT" sz="2300" dirty="0" smtClean="0">
                <a:latin typeface="Arial Black" pitchFamily="34" charset="0"/>
                <a:hlinkClick r:id="rId3" action="ppaction://hlinkfile" tooltip="Omissione"/>
              </a:rPr>
              <a:t>omissivo</a:t>
            </a:r>
            <a:r>
              <a:rPr lang="it-IT" sz="2300" dirty="0" smtClean="0">
                <a:latin typeface="Arial Black" pitchFamily="34" charset="0"/>
              </a:rPr>
              <a:t>, al quale l'</a:t>
            </a:r>
            <a:r>
              <a:rPr lang="it-IT" sz="2300" dirty="0" smtClean="0">
                <a:latin typeface="Arial Black" pitchFamily="34" charset="0"/>
                <a:hlinkClick r:id="rId4" action="ppaction://hlinkfile" tooltip="Ordinamento giuridico"/>
              </a:rPr>
              <a:t>ordinamento giuridico</a:t>
            </a:r>
            <a:r>
              <a:rPr lang="it-IT" sz="2300" dirty="0" smtClean="0">
                <a:latin typeface="Arial Black" pitchFamily="34" charset="0"/>
              </a:rPr>
              <a:t> ricollega una </a:t>
            </a:r>
            <a:r>
              <a:rPr lang="it-IT" sz="2300" b="1" dirty="0" smtClean="0">
                <a:latin typeface="Arial Black" pitchFamily="34" charset="0"/>
                <a:hlinkClick r:id="rId5" action="ppaction://hlinkfile" tooltip="Sanzione"/>
              </a:rPr>
              <a:t>sanzione penale</a:t>
            </a:r>
            <a:r>
              <a:rPr lang="it-IT" sz="2300" dirty="0" smtClean="0">
                <a:latin typeface="Arial Black" pitchFamily="34" charset="0"/>
              </a:rPr>
              <a:t> in ragione del fatto che tale comportamento sia stato definito come antigiuridico in quanto costituisce un'offesa ad un bene giuridico o ad un insieme di beni giuridici (che possono essere beni di natura </a:t>
            </a:r>
            <a:r>
              <a:rPr lang="it-IT" sz="2300" dirty="0" smtClean="0">
                <a:latin typeface="Arial Black" pitchFamily="34" charset="0"/>
                <a:hlinkClick r:id="rId6" action="ppaction://hlinkfile" tooltip="Patrimonio"/>
              </a:rPr>
              <a:t>patrimoniale</a:t>
            </a:r>
            <a:r>
              <a:rPr lang="it-IT" sz="2300" dirty="0" smtClean="0">
                <a:latin typeface="Arial Black" pitchFamily="34" charset="0"/>
              </a:rPr>
              <a:t> o anche beni non patrimoniali) tutelati dall'ordinamento da un'apposita norma </a:t>
            </a:r>
            <a:r>
              <a:rPr lang="it-IT" sz="2300" dirty="0" err="1" smtClean="0">
                <a:latin typeface="Arial Black" pitchFamily="34" charset="0"/>
              </a:rPr>
              <a:t>incriminatrice</a:t>
            </a:r>
            <a:r>
              <a:rPr lang="it-IT" sz="2300" dirty="0" smtClean="0">
                <a:latin typeface="Arial Black" pitchFamily="34" charset="0"/>
              </a:rPr>
              <a:t>. Rientra, quindi, nella più ampia categoria dell'</a:t>
            </a:r>
            <a:r>
              <a:rPr lang="it-IT" sz="2300" dirty="0" smtClean="0">
                <a:latin typeface="Arial Black" pitchFamily="34" charset="0"/>
                <a:hlinkClick r:id="rId7" action="ppaction://hlinkfile" tooltip="Illecito"/>
              </a:rPr>
              <a:t>illecito</a:t>
            </a:r>
            <a:r>
              <a:rPr lang="it-IT" sz="2300" dirty="0" smtClean="0">
                <a:latin typeface="Arial Black" pitchFamily="34" charset="0"/>
              </a:rPr>
              <a:t>.</a:t>
            </a:r>
            <a:endParaRPr lang="it-IT" sz="2300" dirty="0">
              <a:latin typeface="Arial Black" pitchFamily="34" charset="0"/>
            </a:endParaRPr>
          </a:p>
        </p:txBody>
      </p:sp>
      <p:sp>
        <p:nvSpPr>
          <p:cNvPr id="717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Concetto di reato</a:t>
            </a:r>
            <a:endParaRPr lang="it-IT" sz="3600" dirty="0">
              <a:solidFill>
                <a:schemeClr val="tx1">
                  <a:lumMod val="50000"/>
                  <a:lumOff val="50000"/>
                </a:schemeClr>
              </a:solidFill>
              <a:latin typeface="Arial Black" pitchFamily="34" charset="0"/>
            </a:endParaRPr>
          </a:p>
        </p:txBody>
      </p:sp>
      <p:pic>
        <p:nvPicPr>
          <p:cNvPr id="98306" name="Picture 2" descr="http://www.fuochidipaglia.it/contents_cms/images/ladro.gif"/>
          <p:cNvPicPr>
            <a:picLocks noChangeAspect="1" noChangeArrowheads="1"/>
          </p:cNvPicPr>
          <p:nvPr/>
        </p:nvPicPr>
        <p:blipFill>
          <a:blip r:embed="rId8" cstate="print"/>
          <a:srcRect/>
          <a:stretch>
            <a:fillRect/>
          </a:stretch>
        </p:blipFill>
        <p:spPr bwMode="auto">
          <a:xfrm>
            <a:off x="142844" y="1428736"/>
            <a:ext cx="2286016" cy="3714776"/>
          </a:xfrm>
          <a:prstGeom prst="rect">
            <a:avLst/>
          </a:prstGeom>
          <a:noFill/>
        </p:spPr>
      </p:pic>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214422"/>
            <a:ext cx="9144000" cy="4154984"/>
          </a:xfrm>
          <a:prstGeom prst="rect">
            <a:avLst/>
          </a:prstGeom>
          <a:noFill/>
          <a:ln w="9525">
            <a:noFill/>
            <a:miter lim="800000"/>
            <a:headEnd/>
            <a:tailEnd/>
          </a:ln>
        </p:spPr>
        <p:txBody>
          <a:bodyPr wrap="square">
            <a:spAutoFit/>
          </a:bodyPr>
          <a:lstStyle/>
          <a:p>
            <a:pPr algn="ctr"/>
            <a:r>
              <a:rPr lang="it-IT" sz="2400" dirty="0">
                <a:latin typeface="Arial Black" pitchFamily="34" charset="0"/>
              </a:rPr>
              <a:t>Il</a:t>
            </a:r>
            <a:r>
              <a:rPr lang="it-IT" sz="2400" b="1" dirty="0">
                <a:latin typeface="Arial Black" pitchFamily="34" charset="0"/>
              </a:rPr>
              <a:t> </a:t>
            </a:r>
            <a:r>
              <a:rPr lang="it-IT" sz="2400" b="1" dirty="0" smtClean="0">
                <a:solidFill>
                  <a:srgbClr val="0000CC"/>
                </a:solidFill>
                <a:latin typeface="Arial Black" pitchFamily="34" charset="0"/>
              </a:rPr>
              <a:t>P</a:t>
            </a:r>
            <a:r>
              <a:rPr lang="it-IT" sz="2400" dirty="0" smtClean="0">
                <a:solidFill>
                  <a:srgbClr val="0000CC"/>
                </a:solidFill>
                <a:latin typeface="Arial Black" pitchFamily="34" charset="0"/>
              </a:rPr>
              <a:t>.M. </a:t>
            </a:r>
            <a:r>
              <a:rPr lang="it-IT" sz="2400" dirty="0">
                <a:solidFill>
                  <a:srgbClr val="0000CC"/>
                </a:solidFill>
                <a:latin typeface="Arial Black" pitchFamily="34" charset="0"/>
              </a:rPr>
              <a:t>(Pubblico Ministero</a:t>
            </a:r>
            <a:r>
              <a:rPr lang="it-IT" sz="2400" dirty="0">
                <a:latin typeface="Arial Black" pitchFamily="34" charset="0"/>
              </a:rPr>
              <a:t>) e la </a:t>
            </a:r>
            <a:r>
              <a:rPr lang="it-IT" sz="2400" dirty="0" smtClean="0">
                <a:solidFill>
                  <a:srgbClr val="0000CC"/>
                </a:solidFill>
                <a:latin typeface="Arial Black" pitchFamily="34" charset="0"/>
              </a:rPr>
              <a:t>P.G. </a:t>
            </a:r>
            <a:r>
              <a:rPr lang="it-IT" sz="2400" dirty="0">
                <a:solidFill>
                  <a:srgbClr val="0000CC"/>
                </a:solidFill>
                <a:latin typeface="Arial Black" pitchFamily="34" charset="0"/>
              </a:rPr>
              <a:t>(Polizia Giudiziaria)</a:t>
            </a:r>
            <a:r>
              <a:rPr lang="it-IT" sz="2400" dirty="0">
                <a:latin typeface="Arial Black" pitchFamily="34" charset="0"/>
              </a:rPr>
              <a:t> acquisiscono </a:t>
            </a:r>
            <a:r>
              <a:rPr lang="it-IT" sz="2400" dirty="0" smtClean="0">
                <a:latin typeface="Arial Black" pitchFamily="34" charset="0"/>
              </a:rPr>
              <a:t>le notizie di reato </a:t>
            </a:r>
            <a:r>
              <a:rPr lang="it-IT" sz="2400" dirty="0">
                <a:latin typeface="Arial Black" pitchFamily="34" charset="0"/>
              </a:rPr>
              <a:t>di propria iniziativa oppure ricevono le </a:t>
            </a:r>
            <a:r>
              <a:rPr lang="it-IT" sz="2400" dirty="0" smtClean="0">
                <a:latin typeface="Arial Black" pitchFamily="34" charset="0"/>
              </a:rPr>
              <a:t>stesse </a:t>
            </a:r>
            <a:r>
              <a:rPr lang="it-IT" sz="2400" dirty="0">
                <a:latin typeface="Arial Black" pitchFamily="34" charset="0"/>
              </a:rPr>
              <a:t>presentate o trasmesse a norma degli </a:t>
            </a:r>
            <a:r>
              <a:rPr lang="it-IT" sz="2400" dirty="0">
                <a:solidFill>
                  <a:srgbClr val="FF0000"/>
                </a:solidFill>
                <a:latin typeface="Arial Black" pitchFamily="34" charset="0"/>
              </a:rPr>
              <a:t>artt. 331 </a:t>
            </a:r>
            <a:r>
              <a:rPr lang="it-IT" sz="2400" dirty="0" smtClean="0">
                <a:solidFill>
                  <a:srgbClr val="FF0000"/>
                </a:solidFill>
                <a:latin typeface="Arial Black" pitchFamily="34" charset="0"/>
              </a:rPr>
              <a:t>e ss</a:t>
            </a:r>
            <a:r>
              <a:rPr lang="it-IT" sz="2400" dirty="0">
                <a:solidFill>
                  <a:srgbClr val="FF0000"/>
                </a:solidFill>
                <a:latin typeface="Arial Black" pitchFamily="34" charset="0"/>
              </a:rPr>
              <a:t>.</a:t>
            </a:r>
            <a:r>
              <a:rPr lang="it-IT" sz="2400" dirty="0">
                <a:latin typeface="Arial Black" pitchFamily="34" charset="0"/>
              </a:rPr>
              <a:t> </a:t>
            </a:r>
            <a:r>
              <a:rPr lang="it-IT" sz="2400" dirty="0" smtClean="0">
                <a:latin typeface="Arial Black" pitchFamily="34" charset="0"/>
              </a:rPr>
              <a:t>del Codice di Procedura Penale.</a:t>
            </a:r>
            <a:endParaRPr lang="it-IT" sz="2400" dirty="0">
              <a:latin typeface="Arial Black" pitchFamily="34" charset="0"/>
            </a:endParaRPr>
          </a:p>
          <a:p>
            <a:pPr algn="ctr"/>
            <a:r>
              <a:rPr lang="it-IT" sz="2400" u="sng" dirty="0">
                <a:latin typeface="Arial Black" pitchFamily="34" charset="0"/>
              </a:rPr>
              <a:t>Presupposto necessario</a:t>
            </a:r>
            <a:r>
              <a:rPr lang="it-IT" sz="2400" dirty="0">
                <a:latin typeface="Arial Black" pitchFamily="34" charset="0"/>
              </a:rPr>
              <a:t> perché possano essere iniziate le indagini preliminari è l’esistenza di una </a:t>
            </a:r>
            <a:r>
              <a:rPr lang="it-IT" sz="2400" i="1" dirty="0">
                <a:solidFill>
                  <a:srgbClr val="FF0000"/>
                </a:solidFill>
                <a:latin typeface="Arial Black" pitchFamily="34" charset="0"/>
              </a:rPr>
              <a:t>“</a:t>
            </a:r>
            <a:r>
              <a:rPr lang="it-IT" sz="2400" i="1" dirty="0" err="1">
                <a:solidFill>
                  <a:srgbClr val="FF0000"/>
                </a:solidFill>
                <a:latin typeface="Arial Black" pitchFamily="34" charset="0"/>
              </a:rPr>
              <a:t>notitia</a:t>
            </a:r>
            <a:r>
              <a:rPr lang="it-IT" sz="2400" i="1" dirty="0">
                <a:solidFill>
                  <a:srgbClr val="FF0000"/>
                </a:solidFill>
                <a:latin typeface="Arial Black" pitchFamily="34" charset="0"/>
              </a:rPr>
              <a:t> </a:t>
            </a:r>
            <a:r>
              <a:rPr lang="it-IT" sz="2400" i="1" dirty="0" err="1">
                <a:solidFill>
                  <a:srgbClr val="FF0000"/>
                </a:solidFill>
                <a:latin typeface="Arial Black" pitchFamily="34" charset="0"/>
              </a:rPr>
              <a:t>criminis</a:t>
            </a:r>
            <a:r>
              <a:rPr lang="it-IT" sz="2400" i="1" dirty="0">
                <a:solidFill>
                  <a:srgbClr val="FF0000"/>
                </a:solidFill>
                <a:latin typeface="Arial Black" pitchFamily="34" charset="0"/>
              </a:rPr>
              <a:t>”</a:t>
            </a:r>
            <a:r>
              <a:rPr lang="it-IT" sz="2400" dirty="0">
                <a:latin typeface="Arial Black" pitchFamily="34" charset="0"/>
              </a:rPr>
              <a:t> la quale per essere tale, deve avere per oggetto un fatto specifico idoneo ad integrare estremi di reato e deve essere dotata, per la fonte da cui proviene, di adeguata credibilità.</a:t>
            </a:r>
          </a:p>
        </p:txBody>
      </p:sp>
      <p:sp>
        <p:nvSpPr>
          <p:cNvPr id="7173" name="CasellaDiTesto 7"/>
          <p:cNvSpPr txBox="1">
            <a:spLocks noChangeArrowheads="1"/>
          </p:cNvSpPr>
          <p:nvPr/>
        </p:nvSpPr>
        <p:spPr bwMode="auto">
          <a:xfrm>
            <a:off x="857224" y="500042"/>
            <a:ext cx="7343775"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notizia di reato</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142844" y="1268413"/>
            <a:ext cx="5429288" cy="4093428"/>
          </a:xfrm>
          <a:prstGeom prst="rect">
            <a:avLst/>
          </a:prstGeom>
          <a:noFill/>
          <a:ln w="9525">
            <a:noFill/>
            <a:miter lim="800000"/>
            <a:headEnd/>
            <a:tailEnd/>
          </a:ln>
        </p:spPr>
        <p:txBody>
          <a:bodyPr wrap="square">
            <a:spAutoFit/>
          </a:bodyPr>
          <a:lstStyle/>
          <a:p>
            <a:pPr algn="ctr"/>
            <a:r>
              <a:rPr lang="it-IT" sz="2000" dirty="0">
                <a:latin typeface="Arial Black" pitchFamily="34" charset="0"/>
              </a:rPr>
              <a:t>La </a:t>
            </a:r>
            <a:r>
              <a:rPr lang="it-IT" sz="2000" i="1" dirty="0">
                <a:solidFill>
                  <a:srgbClr val="FF0000"/>
                </a:solidFill>
                <a:latin typeface="Arial Black" pitchFamily="34" charset="0"/>
              </a:rPr>
              <a:t>“</a:t>
            </a:r>
            <a:r>
              <a:rPr lang="it-IT" sz="2000" i="1" dirty="0" err="1">
                <a:solidFill>
                  <a:srgbClr val="FF0000"/>
                </a:solidFill>
                <a:latin typeface="Arial Black" pitchFamily="34" charset="0"/>
              </a:rPr>
              <a:t>notitia</a:t>
            </a:r>
            <a:r>
              <a:rPr lang="it-IT" sz="2000" i="1" dirty="0">
                <a:solidFill>
                  <a:srgbClr val="FF0000"/>
                </a:solidFill>
                <a:latin typeface="Arial Black" pitchFamily="34" charset="0"/>
              </a:rPr>
              <a:t> </a:t>
            </a:r>
            <a:r>
              <a:rPr lang="it-IT" sz="2000" i="1" dirty="0" err="1">
                <a:solidFill>
                  <a:srgbClr val="FF0000"/>
                </a:solidFill>
                <a:latin typeface="Arial Black" pitchFamily="34" charset="0"/>
              </a:rPr>
              <a:t>criminis</a:t>
            </a:r>
            <a:r>
              <a:rPr lang="it-IT" sz="2000" i="1" dirty="0">
                <a:solidFill>
                  <a:srgbClr val="FF0000"/>
                </a:solidFill>
                <a:latin typeface="Arial Black" pitchFamily="34" charset="0"/>
              </a:rPr>
              <a:t>”</a:t>
            </a:r>
            <a:r>
              <a:rPr lang="it-IT" sz="2000" dirty="0">
                <a:latin typeface="Arial Black" pitchFamily="34" charset="0"/>
              </a:rPr>
              <a:t>, perché sia suscettibile di utilizzazione processuale, deve essere contenuta in un atto del quale un soggetto si assume la paternità. Pertanto, una denuncia anonima o proveniente da fonte confidenziale non può essere considerata quale notizia di reato; sulla sua scorta possono essere </a:t>
            </a:r>
            <a:r>
              <a:rPr lang="it-IT" sz="2000" dirty="0" smtClean="0">
                <a:latin typeface="Arial Black" pitchFamily="34" charset="0"/>
              </a:rPr>
              <a:t>solo </a:t>
            </a:r>
            <a:r>
              <a:rPr lang="it-IT" sz="2000" dirty="0">
                <a:latin typeface="Arial Black" pitchFamily="34" charset="0"/>
              </a:rPr>
              <a:t>compiuti accertamenti volti a verificarne la fondatezza, purché non si risolvano in atti che rechino pregiudizio ai diritti del cittadino.</a:t>
            </a:r>
          </a:p>
        </p:txBody>
      </p:sp>
      <p:sp>
        <p:nvSpPr>
          <p:cNvPr id="8197" name="CasellaDiTesto 13"/>
          <p:cNvSpPr txBox="1">
            <a:spLocks noChangeArrowheads="1"/>
          </p:cNvSpPr>
          <p:nvPr/>
        </p:nvSpPr>
        <p:spPr bwMode="auto">
          <a:xfrm>
            <a:off x="900113" y="549275"/>
            <a:ext cx="7343775"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La </a:t>
            </a:r>
            <a:r>
              <a:rPr lang="it-IT" sz="3600" i="1" dirty="0" smtClean="0">
                <a:solidFill>
                  <a:schemeClr val="tx1">
                    <a:lumMod val="50000"/>
                    <a:lumOff val="50000"/>
                  </a:schemeClr>
                </a:solidFill>
                <a:latin typeface="Arial Black" pitchFamily="34" charset="0"/>
              </a:rPr>
              <a:t>“</a:t>
            </a:r>
            <a:r>
              <a:rPr lang="it-IT" sz="3600" i="1" dirty="0" err="1" smtClean="0">
                <a:solidFill>
                  <a:schemeClr val="tx1">
                    <a:lumMod val="50000"/>
                    <a:lumOff val="50000"/>
                  </a:schemeClr>
                </a:solidFill>
                <a:latin typeface="Arial Black" pitchFamily="34" charset="0"/>
              </a:rPr>
              <a:t>notitia</a:t>
            </a:r>
            <a:r>
              <a:rPr lang="it-IT" sz="3600" i="1" dirty="0" smtClean="0">
                <a:solidFill>
                  <a:schemeClr val="tx1">
                    <a:lumMod val="50000"/>
                    <a:lumOff val="50000"/>
                  </a:schemeClr>
                </a:solidFill>
                <a:latin typeface="Arial Black" pitchFamily="34" charset="0"/>
              </a:rPr>
              <a:t> </a:t>
            </a:r>
            <a:r>
              <a:rPr lang="it-IT" sz="3600" i="1" dirty="0" err="1" smtClean="0">
                <a:solidFill>
                  <a:schemeClr val="tx1">
                    <a:lumMod val="50000"/>
                    <a:lumOff val="50000"/>
                  </a:schemeClr>
                </a:solidFill>
                <a:latin typeface="Arial Black" pitchFamily="34" charset="0"/>
              </a:rPr>
              <a:t>criminis</a:t>
            </a:r>
            <a:r>
              <a:rPr lang="it-IT" sz="3600" i="1" dirty="0" smtClean="0">
                <a:solidFill>
                  <a:schemeClr val="tx1">
                    <a:lumMod val="50000"/>
                    <a:lumOff val="50000"/>
                  </a:schemeClr>
                </a:solidFill>
                <a:latin typeface="Arial Black" pitchFamily="34" charset="0"/>
              </a:rPr>
              <a:t>”</a:t>
            </a:r>
            <a:endParaRPr lang="it-IT" sz="3600" i="1" dirty="0">
              <a:solidFill>
                <a:schemeClr val="tx1">
                  <a:lumMod val="50000"/>
                  <a:lumOff val="50000"/>
                </a:schemeClr>
              </a:solidFill>
              <a:latin typeface="Arial Black" pitchFamily="34" charset="0"/>
            </a:endParaRPr>
          </a:p>
        </p:txBody>
      </p:sp>
      <p:pic>
        <p:nvPicPr>
          <p:cNvPr id="8198" name="Picture 13" descr="foto_14633585_28380"/>
          <p:cNvPicPr>
            <a:picLocks noChangeAspect="1" noChangeArrowheads="1"/>
          </p:cNvPicPr>
          <p:nvPr/>
        </p:nvPicPr>
        <p:blipFill>
          <a:blip r:embed="rId2" cstate="print"/>
          <a:srcRect/>
          <a:stretch>
            <a:fillRect/>
          </a:stretch>
        </p:blipFill>
        <p:spPr bwMode="auto">
          <a:xfrm>
            <a:off x="5643570" y="1428736"/>
            <a:ext cx="3322260" cy="3714776"/>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3"/>
          <p:cNvSpPr txBox="1">
            <a:spLocks noChangeArrowheads="1"/>
          </p:cNvSpPr>
          <p:nvPr/>
        </p:nvSpPr>
        <p:spPr bwMode="auto">
          <a:xfrm>
            <a:off x="2714612" y="908720"/>
            <a:ext cx="6429388" cy="5016758"/>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Quando </a:t>
            </a:r>
            <a:r>
              <a:rPr lang="it-IT" sz="2000" dirty="0">
                <a:latin typeface="Arial Black" pitchFamily="34" charset="0"/>
              </a:rPr>
              <a:t>si verificano incidenti stradali, ad acquisire la </a:t>
            </a:r>
            <a:r>
              <a:rPr lang="it-IT" sz="2000" b="1" u="sng" dirty="0">
                <a:solidFill>
                  <a:srgbClr val="0000CC"/>
                </a:solidFill>
                <a:latin typeface="Arial Black" pitchFamily="34" charset="0"/>
              </a:rPr>
              <a:t>notizia di reato</a:t>
            </a:r>
            <a:r>
              <a:rPr lang="it-IT" sz="2000" dirty="0">
                <a:latin typeface="Arial Black" pitchFamily="34" charset="0"/>
              </a:rPr>
              <a:t> sono nella maggioranza dei casi gli agenti che intervengono per effettuare i rilievi e prestare i primi soccorsi. Può </a:t>
            </a:r>
            <a:r>
              <a:rPr lang="it-IT" sz="2000" dirty="0" smtClean="0">
                <a:latin typeface="Arial Black" pitchFamily="34" charset="0"/>
              </a:rPr>
              <a:t>accadere </a:t>
            </a:r>
            <a:r>
              <a:rPr lang="it-IT" sz="2000" dirty="0">
                <a:latin typeface="Arial Black" pitchFamily="34" charset="0"/>
              </a:rPr>
              <a:t>che i protagonisti del </a:t>
            </a:r>
            <a:r>
              <a:rPr lang="it-IT" sz="2000" dirty="0" smtClean="0">
                <a:latin typeface="Arial Black" pitchFamily="34" charset="0"/>
              </a:rPr>
              <a:t>sinistro, </a:t>
            </a:r>
            <a:r>
              <a:rPr lang="it-IT" sz="2000" dirty="0">
                <a:latin typeface="Arial Black" pitchFamily="34" charset="0"/>
              </a:rPr>
              <a:t>specie se dallo stesso sono derivate conseguenze di lieve </a:t>
            </a:r>
            <a:r>
              <a:rPr lang="it-IT" sz="2000" dirty="0" smtClean="0">
                <a:latin typeface="Arial Black" pitchFamily="34" charset="0"/>
              </a:rPr>
              <a:t>entità, </a:t>
            </a:r>
            <a:r>
              <a:rPr lang="it-IT" sz="2000" dirty="0">
                <a:latin typeface="Arial Black" pitchFamily="34" charset="0"/>
              </a:rPr>
              <a:t>decidano di omettere di richiedere l’intervento degli agenti. Peraltro, tanto in un caso quanto nell’altro, in presenza di </a:t>
            </a:r>
            <a:r>
              <a:rPr lang="it-IT" sz="2000" dirty="0" smtClean="0">
                <a:latin typeface="Arial Black" pitchFamily="34" charset="0"/>
              </a:rPr>
              <a:t>feriti, </a:t>
            </a:r>
            <a:r>
              <a:rPr lang="it-IT" sz="2000" dirty="0">
                <a:latin typeface="Arial Black" pitchFamily="34" charset="0"/>
              </a:rPr>
              <a:t>il reato solitamente ipotizzabile in astratto è quello di </a:t>
            </a:r>
            <a:r>
              <a:rPr lang="it-IT" sz="2000" dirty="0">
                <a:solidFill>
                  <a:srgbClr val="FF0000"/>
                </a:solidFill>
                <a:latin typeface="Arial Black" pitchFamily="34" charset="0"/>
              </a:rPr>
              <a:t>lesioni colpose</a:t>
            </a:r>
            <a:r>
              <a:rPr lang="it-IT" sz="2000" dirty="0">
                <a:latin typeface="Arial Black" pitchFamily="34" charset="0"/>
              </a:rPr>
              <a:t> e, pertanto, in assenza della formale presentazione della querela il procedimento penale non può essere iniziato, difettando il presupposto di procedibilità. </a:t>
            </a:r>
            <a:endParaRPr lang="it-IT" sz="2000" b="1" dirty="0">
              <a:solidFill>
                <a:srgbClr val="FF0000"/>
              </a:solidFill>
              <a:latin typeface="Arial Black" pitchFamily="34" charset="0"/>
            </a:endParaRPr>
          </a:p>
        </p:txBody>
      </p:sp>
      <p:sp>
        <p:nvSpPr>
          <p:cNvPr id="9221" name="CasellaDiTesto 7"/>
          <p:cNvSpPr txBox="1">
            <a:spLocks noChangeArrowheads="1"/>
          </p:cNvSpPr>
          <p:nvPr/>
        </p:nvSpPr>
        <p:spPr bwMode="auto">
          <a:xfrm>
            <a:off x="928662" y="260648"/>
            <a:ext cx="7343775"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Incidenti stradali</a:t>
            </a:r>
          </a:p>
        </p:txBody>
      </p:sp>
      <p:pic>
        <p:nvPicPr>
          <p:cNvPr id="9222" name="Picture 9" descr="polizia_generica_inchiesta"/>
          <p:cNvPicPr>
            <a:picLocks noChangeAspect="1" noChangeArrowheads="1"/>
          </p:cNvPicPr>
          <p:nvPr/>
        </p:nvPicPr>
        <p:blipFill>
          <a:blip r:embed="rId2" cstate="print"/>
          <a:srcRect/>
          <a:stretch>
            <a:fillRect/>
          </a:stretch>
        </p:blipFill>
        <p:spPr bwMode="auto">
          <a:xfrm>
            <a:off x="142844" y="1428736"/>
            <a:ext cx="2571768" cy="3786214"/>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3"/>
          <p:cNvSpPr txBox="1">
            <a:spLocks noChangeArrowheads="1"/>
          </p:cNvSpPr>
          <p:nvPr/>
        </p:nvSpPr>
        <p:spPr bwMode="auto">
          <a:xfrm>
            <a:off x="500034" y="1285860"/>
            <a:ext cx="8143932" cy="1938992"/>
          </a:xfrm>
          <a:prstGeom prst="rect">
            <a:avLst/>
          </a:prstGeom>
          <a:noFill/>
          <a:ln w="9525">
            <a:noFill/>
            <a:miter lim="800000"/>
            <a:headEnd/>
            <a:tailEnd/>
          </a:ln>
        </p:spPr>
        <p:txBody>
          <a:bodyPr wrap="square">
            <a:spAutoFit/>
          </a:bodyPr>
          <a:lstStyle/>
          <a:p>
            <a:pPr algn="ctr"/>
            <a:r>
              <a:rPr lang="it-IT" sz="2400" dirty="0">
                <a:latin typeface="Arial Black" pitchFamily="34" charset="0"/>
              </a:rPr>
              <a:t>Nel caso di sinistri con lesioni, è astrattamente configurabile la fattispecie di reato di cui all’</a:t>
            </a:r>
            <a:r>
              <a:rPr lang="it-IT" sz="2400" dirty="0">
                <a:solidFill>
                  <a:srgbClr val="FF0000"/>
                </a:solidFill>
                <a:latin typeface="Arial Black" pitchFamily="34" charset="0"/>
              </a:rPr>
              <a:t>art. 590 </a:t>
            </a:r>
            <a:r>
              <a:rPr lang="it-IT" sz="2400" dirty="0" smtClean="0">
                <a:solidFill>
                  <a:srgbClr val="FF0000"/>
                </a:solidFill>
                <a:latin typeface="Arial Black" pitchFamily="34" charset="0"/>
              </a:rPr>
              <a:t>C.P.</a:t>
            </a:r>
            <a:r>
              <a:rPr lang="it-IT" sz="2400" dirty="0" smtClean="0">
                <a:latin typeface="Arial Black" pitchFamily="34" charset="0"/>
              </a:rPr>
              <a:t>, </a:t>
            </a:r>
            <a:r>
              <a:rPr lang="it-IT" sz="2400" dirty="0">
                <a:latin typeface="Arial Black" pitchFamily="34" charset="0"/>
              </a:rPr>
              <a:t>vale a dire </a:t>
            </a:r>
            <a:r>
              <a:rPr lang="it-IT" sz="2400" u="sng" dirty="0">
                <a:solidFill>
                  <a:srgbClr val="0000CC"/>
                </a:solidFill>
                <a:latin typeface="Arial Black" pitchFamily="34" charset="0"/>
              </a:rPr>
              <a:t>lesioni personali colpose commesse con violazione delle norme sulla disciplina della circolazione stradale</a:t>
            </a:r>
            <a:r>
              <a:rPr lang="it-IT" sz="2400" dirty="0">
                <a:latin typeface="Arial Black" pitchFamily="34" charset="0"/>
              </a:rPr>
              <a:t>.</a:t>
            </a:r>
            <a:endParaRPr lang="it-IT" sz="2400" b="1" dirty="0">
              <a:solidFill>
                <a:srgbClr val="FF0000"/>
              </a:solidFill>
              <a:latin typeface="Arial Black" pitchFamily="34" charset="0"/>
            </a:endParaRPr>
          </a:p>
        </p:txBody>
      </p:sp>
      <p:sp>
        <p:nvSpPr>
          <p:cNvPr id="10245" name="CasellaDiTesto 7"/>
          <p:cNvSpPr txBox="1">
            <a:spLocks noChangeArrowheads="1"/>
          </p:cNvSpPr>
          <p:nvPr/>
        </p:nvSpPr>
        <p:spPr bwMode="auto">
          <a:xfrm>
            <a:off x="900113" y="549275"/>
            <a:ext cx="7343775" cy="641350"/>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Lesioni personali colpose</a:t>
            </a:r>
            <a:endParaRPr lang="it-IT" sz="3600" dirty="0">
              <a:solidFill>
                <a:schemeClr val="tx1">
                  <a:lumMod val="50000"/>
                  <a:lumOff val="50000"/>
                </a:schemeClr>
              </a:solidFill>
              <a:latin typeface="Arial Black" pitchFamily="34" charset="0"/>
            </a:endParaRPr>
          </a:p>
        </p:txBody>
      </p:sp>
      <p:pic>
        <p:nvPicPr>
          <p:cNvPr id="10246" name="Picture 11" descr="getPhoto"/>
          <p:cNvPicPr>
            <a:picLocks noChangeAspect="1" noChangeArrowheads="1"/>
          </p:cNvPicPr>
          <p:nvPr/>
        </p:nvPicPr>
        <p:blipFill>
          <a:blip r:embed="rId2" cstate="print"/>
          <a:srcRect/>
          <a:stretch>
            <a:fillRect/>
          </a:stretch>
        </p:blipFill>
        <p:spPr bwMode="auto">
          <a:xfrm>
            <a:off x="2714612" y="3286124"/>
            <a:ext cx="3842782" cy="2430478"/>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285720" y="1196975"/>
            <a:ext cx="8643998" cy="4093428"/>
          </a:xfrm>
          <a:prstGeom prst="rect">
            <a:avLst/>
          </a:prstGeom>
          <a:noFill/>
          <a:ln w="9525">
            <a:noFill/>
            <a:miter lim="800000"/>
            <a:headEnd/>
            <a:tailEnd/>
          </a:ln>
        </p:spPr>
        <p:txBody>
          <a:bodyPr wrap="square">
            <a:spAutoFit/>
          </a:bodyPr>
          <a:lstStyle/>
          <a:p>
            <a:pPr algn="ctr"/>
            <a:r>
              <a:rPr lang="it-IT" sz="2000" dirty="0">
                <a:latin typeface="Arial Black" pitchFamily="34" charset="0"/>
              </a:rPr>
              <a:t>Ai fini della quantificazione della pena, la norma distingue tra </a:t>
            </a:r>
            <a:r>
              <a:rPr lang="it-IT" sz="2000" b="1" u="sng" dirty="0">
                <a:solidFill>
                  <a:srgbClr val="FF0000"/>
                </a:solidFill>
                <a:latin typeface="Arial Black" pitchFamily="34" charset="0"/>
              </a:rPr>
              <a:t>lesioni lievissime, lievi, gravi e gravissime</a:t>
            </a:r>
            <a:r>
              <a:rPr lang="it-IT" sz="2000" dirty="0" smtClean="0">
                <a:latin typeface="Arial Black" pitchFamily="34" charset="0"/>
              </a:rPr>
              <a:t>:</a:t>
            </a:r>
          </a:p>
          <a:p>
            <a:pPr algn="ctr"/>
            <a:r>
              <a:rPr lang="it-IT" sz="2000" dirty="0" smtClean="0">
                <a:latin typeface="Arial Black" pitchFamily="34" charset="0"/>
              </a:rPr>
              <a:t> </a:t>
            </a:r>
            <a:endParaRPr lang="it-IT" sz="2000" dirty="0">
              <a:latin typeface="Arial Black" pitchFamily="34" charset="0"/>
            </a:endParaRPr>
          </a:p>
          <a:p>
            <a:pPr algn="ctr"/>
            <a:r>
              <a:rPr lang="it-IT" sz="2000" dirty="0">
                <a:latin typeface="Arial Black" pitchFamily="34" charset="0"/>
              </a:rPr>
              <a:t>-sono </a:t>
            </a:r>
            <a:r>
              <a:rPr lang="it-IT" sz="2000" b="1" dirty="0">
                <a:solidFill>
                  <a:srgbClr val="FF0000"/>
                </a:solidFill>
                <a:latin typeface="Arial Black" pitchFamily="34" charset="0"/>
              </a:rPr>
              <a:t>lievissime</a:t>
            </a:r>
            <a:r>
              <a:rPr lang="it-IT" sz="2000" dirty="0">
                <a:latin typeface="Arial Black" pitchFamily="34" charset="0"/>
              </a:rPr>
              <a:t> quelle lesioni dalle quali deriva una malattia del corpo e della mente di durata non superiore ai </a:t>
            </a:r>
            <a:r>
              <a:rPr lang="it-IT" sz="2000" u="sng" dirty="0" smtClean="0">
                <a:latin typeface="Arial Black" pitchFamily="34" charset="0"/>
              </a:rPr>
              <a:t>20 </a:t>
            </a:r>
            <a:r>
              <a:rPr lang="it-IT" sz="2000" u="sng" dirty="0">
                <a:latin typeface="Arial Black" pitchFamily="34" charset="0"/>
              </a:rPr>
              <a:t>giorni</a:t>
            </a:r>
            <a:r>
              <a:rPr lang="it-IT" sz="2000" dirty="0">
                <a:latin typeface="Arial Black" pitchFamily="34" charset="0"/>
              </a:rPr>
              <a:t>,</a:t>
            </a:r>
          </a:p>
          <a:p>
            <a:pPr algn="ctr"/>
            <a:r>
              <a:rPr lang="it-IT" sz="2000" dirty="0">
                <a:latin typeface="Arial Black" pitchFamily="34" charset="0"/>
              </a:rPr>
              <a:t>-sono </a:t>
            </a:r>
            <a:r>
              <a:rPr lang="it-IT" sz="2000" b="1" dirty="0">
                <a:solidFill>
                  <a:srgbClr val="FF0000"/>
                </a:solidFill>
                <a:latin typeface="Arial Black" pitchFamily="34" charset="0"/>
              </a:rPr>
              <a:t>lievi</a:t>
            </a:r>
            <a:r>
              <a:rPr lang="it-IT" sz="2000" dirty="0">
                <a:latin typeface="Arial Black" pitchFamily="34" charset="0"/>
              </a:rPr>
              <a:t> quelle la cui malattia abbia una durata compresa </a:t>
            </a:r>
            <a:r>
              <a:rPr lang="it-IT" sz="2000" u="sng" dirty="0">
                <a:latin typeface="Arial Black" pitchFamily="34" charset="0"/>
              </a:rPr>
              <a:t>tra </a:t>
            </a:r>
            <a:r>
              <a:rPr lang="it-IT" sz="2000" u="sng" dirty="0" smtClean="0">
                <a:latin typeface="Arial Black" pitchFamily="34" charset="0"/>
              </a:rPr>
              <a:t>20 </a:t>
            </a:r>
            <a:r>
              <a:rPr lang="it-IT" sz="2000" u="sng" dirty="0">
                <a:latin typeface="Arial Black" pitchFamily="34" charset="0"/>
              </a:rPr>
              <a:t>e </a:t>
            </a:r>
            <a:r>
              <a:rPr lang="it-IT" sz="2000" u="sng" dirty="0" smtClean="0">
                <a:latin typeface="Arial Black" pitchFamily="34" charset="0"/>
              </a:rPr>
              <a:t>40 </a:t>
            </a:r>
            <a:r>
              <a:rPr lang="it-IT" sz="2000" u="sng" dirty="0">
                <a:latin typeface="Arial Black" pitchFamily="34" charset="0"/>
              </a:rPr>
              <a:t>giorni</a:t>
            </a:r>
            <a:r>
              <a:rPr lang="it-IT" sz="2000" dirty="0">
                <a:latin typeface="Arial Black" pitchFamily="34" charset="0"/>
              </a:rPr>
              <a:t>, </a:t>
            </a:r>
          </a:p>
          <a:p>
            <a:pPr algn="ctr"/>
            <a:r>
              <a:rPr lang="it-IT" sz="2000" dirty="0">
                <a:latin typeface="Arial Black" pitchFamily="34" charset="0"/>
              </a:rPr>
              <a:t>-sono </a:t>
            </a:r>
            <a:r>
              <a:rPr lang="it-IT" sz="2000" b="1" dirty="0">
                <a:solidFill>
                  <a:srgbClr val="FF0000"/>
                </a:solidFill>
                <a:latin typeface="Arial Black" pitchFamily="34" charset="0"/>
              </a:rPr>
              <a:t>gravi</a:t>
            </a:r>
            <a:r>
              <a:rPr lang="it-IT" sz="2000" dirty="0">
                <a:latin typeface="Arial Black" pitchFamily="34" charset="0"/>
              </a:rPr>
              <a:t> le lesioni da cui derivi: </a:t>
            </a:r>
            <a:r>
              <a:rPr lang="it-IT" sz="2000" dirty="0">
                <a:solidFill>
                  <a:srgbClr val="0000CC"/>
                </a:solidFill>
                <a:latin typeface="Arial Black" pitchFamily="34" charset="0"/>
              </a:rPr>
              <a:t>a)</a:t>
            </a:r>
            <a:r>
              <a:rPr lang="it-IT" sz="2000" dirty="0">
                <a:latin typeface="Arial Black" pitchFamily="34" charset="0"/>
              </a:rPr>
              <a:t> una malattia che metta in pericolo la vita della persona, </a:t>
            </a:r>
            <a:r>
              <a:rPr lang="it-IT" sz="2000" dirty="0">
                <a:solidFill>
                  <a:srgbClr val="0000CC"/>
                </a:solidFill>
                <a:latin typeface="Arial Black" pitchFamily="34" charset="0"/>
              </a:rPr>
              <a:t>b)</a:t>
            </a:r>
            <a:r>
              <a:rPr lang="it-IT" sz="2000" dirty="0">
                <a:latin typeface="Arial Black" pitchFamily="34" charset="0"/>
              </a:rPr>
              <a:t> se il fatto produce l’indebolimento permanente di un senso o di un organo,</a:t>
            </a:r>
          </a:p>
          <a:p>
            <a:pPr algn="ctr"/>
            <a:r>
              <a:rPr lang="it-IT" sz="2000" dirty="0">
                <a:latin typeface="Arial Black" pitchFamily="34" charset="0"/>
              </a:rPr>
              <a:t>-sono </a:t>
            </a:r>
            <a:r>
              <a:rPr lang="it-IT" sz="2000" b="1" dirty="0">
                <a:solidFill>
                  <a:srgbClr val="FF0000"/>
                </a:solidFill>
                <a:latin typeface="Arial Black" pitchFamily="34" charset="0"/>
              </a:rPr>
              <a:t>gravissime</a:t>
            </a:r>
            <a:r>
              <a:rPr lang="it-IT" sz="2000" dirty="0">
                <a:latin typeface="Arial Black" pitchFamily="34" charset="0"/>
              </a:rPr>
              <a:t> le lesioni da cui derivi: </a:t>
            </a:r>
            <a:r>
              <a:rPr lang="it-IT" sz="2000" dirty="0">
                <a:solidFill>
                  <a:srgbClr val="0000CC"/>
                </a:solidFill>
                <a:latin typeface="Arial Black" pitchFamily="34" charset="0"/>
              </a:rPr>
              <a:t>a)</a:t>
            </a:r>
            <a:r>
              <a:rPr lang="it-IT" sz="2000" dirty="0">
                <a:latin typeface="Arial Black" pitchFamily="34" charset="0"/>
              </a:rPr>
              <a:t> una malattia certamente o probabilmente insanabile, </a:t>
            </a:r>
            <a:r>
              <a:rPr lang="it-IT" sz="2000" dirty="0">
                <a:solidFill>
                  <a:srgbClr val="0000CC"/>
                </a:solidFill>
                <a:latin typeface="Arial Black" pitchFamily="34" charset="0"/>
              </a:rPr>
              <a:t>b)</a:t>
            </a:r>
            <a:r>
              <a:rPr lang="it-IT" sz="2000" dirty="0">
                <a:latin typeface="Arial Black" pitchFamily="34" charset="0"/>
              </a:rPr>
              <a:t> la perdita di un senso, </a:t>
            </a:r>
            <a:r>
              <a:rPr lang="it-IT" sz="2000" dirty="0">
                <a:solidFill>
                  <a:srgbClr val="0000CC"/>
                </a:solidFill>
                <a:latin typeface="Arial Black" pitchFamily="34" charset="0"/>
              </a:rPr>
              <a:t>c)</a:t>
            </a:r>
            <a:r>
              <a:rPr lang="it-IT" sz="2000" dirty="0">
                <a:latin typeface="Arial Black" pitchFamily="34" charset="0"/>
              </a:rPr>
              <a:t> la perdita di un arto</a:t>
            </a:r>
            <a:r>
              <a:rPr lang="it-IT" sz="2000" dirty="0" smtClean="0">
                <a:latin typeface="Arial Black" pitchFamily="34" charset="0"/>
              </a:rPr>
              <a:t>.</a:t>
            </a:r>
            <a:endParaRPr lang="it-IT" sz="2000" dirty="0">
              <a:latin typeface="Arial Black" pitchFamily="34" charset="0"/>
            </a:endParaRPr>
          </a:p>
        </p:txBody>
      </p:sp>
      <p:sp>
        <p:nvSpPr>
          <p:cNvPr id="11269" name="CasellaDiTesto 7"/>
          <p:cNvSpPr txBox="1">
            <a:spLocks noChangeArrowheads="1"/>
          </p:cNvSpPr>
          <p:nvPr/>
        </p:nvSpPr>
        <p:spPr bwMode="auto">
          <a:xfrm>
            <a:off x="899592" y="476250"/>
            <a:ext cx="7343775"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Quantificazione della pena</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1116013" y="908050"/>
            <a:ext cx="7056437" cy="584200"/>
          </a:xfrm>
          <a:prstGeom prst="rect">
            <a:avLst/>
          </a:prstGeom>
          <a:noFill/>
          <a:ln w="9525">
            <a:noFill/>
            <a:miter lim="800000"/>
            <a:headEnd/>
            <a:tailEnd/>
          </a:ln>
        </p:spPr>
        <p:txBody>
          <a:bodyPr>
            <a:spAutoFit/>
          </a:bodyPr>
          <a:lstStyle/>
          <a:p>
            <a:pPr algn="just"/>
            <a:endParaRPr lang="it-IT" sz="3200" b="1">
              <a:solidFill>
                <a:srgbClr val="FF0000"/>
              </a:solidFill>
              <a:latin typeface="Arial Black" pitchFamily="34" charset="0"/>
            </a:endParaRPr>
          </a:p>
        </p:txBody>
      </p:sp>
      <p:sp>
        <p:nvSpPr>
          <p:cNvPr id="12293" name="CasellaDiTesto 3"/>
          <p:cNvSpPr txBox="1">
            <a:spLocks noChangeArrowheads="1"/>
          </p:cNvSpPr>
          <p:nvPr/>
        </p:nvSpPr>
        <p:spPr bwMode="auto">
          <a:xfrm>
            <a:off x="0" y="1214422"/>
            <a:ext cx="9144000" cy="4093428"/>
          </a:xfrm>
          <a:prstGeom prst="rect">
            <a:avLst/>
          </a:prstGeom>
          <a:noFill/>
          <a:ln w="9525">
            <a:noFill/>
            <a:miter lim="800000"/>
            <a:headEnd/>
            <a:tailEnd/>
          </a:ln>
        </p:spPr>
        <p:txBody>
          <a:bodyPr wrap="square">
            <a:spAutoFit/>
          </a:bodyPr>
          <a:lstStyle/>
          <a:p>
            <a:pPr algn="ctr"/>
            <a:r>
              <a:rPr lang="it-IT" sz="2000" dirty="0">
                <a:latin typeface="Arial Black" pitchFamily="34" charset="0"/>
              </a:rPr>
              <a:t>Il </a:t>
            </a:r>
            <a:r>
              <a:rPr lang="it-IT" sz="2000" b="1" dirty="0">
                <a:solidFill>
                  <a:srgbClr val="FF0000"/>
                </a:solidFill>
                <a:latin typeface="Arial Black" pitchFamily="34" charset="0"/>
              </a:rPr>
              <a:t>diritto di querela</a:t>
            </a:r>
            <a:r>
              <a:rPr lang="it-IT" sz="2000" dirty="0">
                <a:latin typeface="Arial Black" pitchFamily="34" charset="0"/>
              </a:rPr>
              <a:t> non può essere esercitato decorsi </a:t>
            </a:r>
            <a:r>
              <a:rPr lang="it-IT" sz="2000" dirty="0" smtClean="0">
                <a:latin typeface="Arial Black" pitchFamily="34" charset="0"/>
              </a:rPr>
              <a:t>3 </a:t>
            </a:r>
            <a:r>
              <a:rPr lang="it-IT" sz="2000" dirty="0">
                <a:latin typeface="Arial Black" pitchFamily="34" charset="0"/>
              </a:rPr>
              <a:t>mesi dal giorno della notizia del fatto che costituisce reato</a:t>
            </a:r>
            <a:r>
              <a:rPr lang="it-IT" sz="2000" dirty="0" smtClean="0">
                <a:latin typeface="Arial Black" pitchFamily="34" charset="0"/>
              </a:rPr>
              <a:t>.</a:t>
            </a:r>
          </a:p>
          <a:p>
            <a:pPr algn="ctr"/>
            <a:r>
              <a:rPr lang="it-IT" sz="2000" dirty="0" smtClean="0">
                <a:latin typeface="Arial Black" pitchFamily="34" charset="0"/>
              </a:rPr>
              <a:t> </a:t>
            </a:r>
            <a:r>
              <a:rPr lang="it-IT" sz="2000" dirty="0">
                <a:latin typeface="Arial Black" pitchFamily="34" charset="0"/>
              </a:rPr>
              <a:t/>
            </a:r>
            <a:br>
              <a:rPr lang="it-IT" sz="2000" dirty="0">
                <a:latin typeface="Arial Black" pitchFamily="34" charset="0"/>
              </a:rPr>
            </a:br>
            <a:r>
              <a:rPr lang="it-IT" sz="2000" dirty="0">
                <a:latin typeface="Arial Black" pitchFamily="34" charset="0"/>
              </a:rPr>
              <a:t>Per i </a:t>
            </a:r>
            <a:r>
              <a:rPr lang="it-IT" sz="2000" dirty="0">
                <a:solidFill>
                  <a:srgbClr val="0000CC"/>
                </a:solidFill>
                <a:latin typeface="Arial Black" pitchFamily="34" charset="0"/>
              </a:rPr>
              <a:t>minori di </a:t>
            </a:r>
            <a:r>
              <a:rPr lang="it-IT" sz="2000" dirty="0" smtClean="0">
                <a:solidFill>
                  <a:srgbClr val="0000CC"/>
                </a:solidFill>
                <a:latin typeface="Arial Black" pitchFamily="34" charset="0"/>
              </a:rPr>
              <a:t>14 </a:t>
            </a:r>
            <a:r>
              <a:rPr lang="it-IT" sz="2000" dirty="0">
                <a:solidFill>
                  <a:srgbClr val="0000CC"/>
                </a:solidFill>
                <a:latin typeface="Arial Black" pitchFamily="34" charset="0"/>
              </a:rPr>
              <a:t>anni</a:t>
            </a:r>
            <a:r>
              <a:rPr lang="it-IT" sz="2000" dirty="0">
                <a:latin typeface="Arial Black" pitchFamily="34" charset="0"/>
              </a:rPr>
              <a:t> e per gli </a:t>
            </a:r>
            <a:r>
              <a:rPr lang="it-IT" sz="2000" dirty="0">
                <a:solidFill>
                  <a:srgbClr val="0000CC"/>
                </a:solidFill>
                <a:latin typeface="Arial Black" pitchFamily="34" charset="0"/>
              </a:rPr>
              <a:t>interdetti a </a:t>
            </a:r>
            <a:r>
              <a:rPr lang="it-IT" sz="2000" dirty="0" smtClean="0">
                <a:solidFill>
                  <a:srgbClr val="0000CC"/>
                </a:solidFill>
                <a:latin typeface="Arial Black" pitchFamily="34" charset="0"/>
              </a:rPr>
              <a:t>causa </a:t>
            </a:r>
            <a:r>
              <a:rPr lang="it-IT" sz="2000" dirty="0">
                <a:solidFill>
                  <a:srgbClr val="0000CC"/>
                </a:solidFill>
                <a:latin typeface="Arial Black" pitchFamily="34" charset="0"/>
              </a:rPr>
              <a:t>di infermità di mente</a:t>
            </a:r>
            <a:r>
              <a:rPr lang="it-IT" sz="2000" dirty="0">
                <a:latin typeface="Arial Black" pitchFamily="34" charset="0"/>
              </a:rPr>
              <a:t>, il diritto di querela è esercitato dal genitore o dal tutore</a:t>
            </a:r>
            <a:r>
              <a:rPr lang="it-IT" sz="2000" dirty="0" smtClean="0">
                <a:latin typeface="Arial Black" pitchFamily="34" charset="0"/>
              </a:rPr>
              <a:t>.</a:t>
            </a:r>
          </a:p>
          <a:p>
            <a:pPr algn="ctr"/>
            <a:r>
              <a:rPr lang="it-IT" sz="2000" dirty="0" smtClean="0">
                <a:latin typeface="Arial Black" pitchFamily="34" charset="0"/>
              </a:rPr>
              <a:t> </a:t>
            </a:r>
            <a:endParaRPr lang="it-IT" sz="2000" dirty="0">
              <a:latin typeface="Arial Black" pitchFamily="34" charset="0"/>
            </a:endParaRPr>
          </a:p>
          <a:p>
            <a:pPr algn="ctr"/>
            <a:r>
              <a:rPr lang="it-IT" sz="2000" dirty="0">
                <a:latin typeface="Arial Black" pitchFamily="34" charset="0"/>
              </a:rPr>
              <a:t>La querela è proposta oralmente o per iscritto, personalmente o a mezzo di procuratore speciale, al </a:t>
            </a:r>
            <a:r>
              <a:rPr lang="it-IT" sz="2000" dirty="0" smtClean="0">
                <a:latin typeface="Arial Black" pitchFamily="34" charset="0"/>
              </a:rPr>
              <a:t>P.M. </a:t>
            </a:r>
            <a:r>
              <a:rPr lang="it-IT" sz="2000" dirty="0">
                <a:latin typeface="Arial Black" pitchFamily="34" charset="0"/>
              </a:rPr>
              <a:t>o ad un ufficiale di </a:t>
            </a:r>
            <a:r>
              <a:rPr lang="it-IT" sz="2000" dirty="0" smtClean="0">
                <a:latin typeface="Arial Black" pitchFamily="34" charset="0"/>
              </a:rPr>
              <a:t>P.G.</a:t>
            </a:r>
          </a:p>
          <a:p>
            <a:pPr algn="ctr"/>
            <a:endParaRPr lang="it-IT" sz="2000" dirty="0" smtClean="0">
              <a:latin typeface="Arial Black" pitchFamily="34" charset="0"/>
            </a:endParaRPr>
          </a:p>
          <a:p>
            <a:pPr algn="ctr"/>
            <a:r>
              <a:rPr lang="it-IT" sz="2000" dirty="0" smtClean="0">
                <a:latin typeface="Arial Black" pitchFamily="34" charset="0"/>
              </a:rPr>
              <a:t>L’autorità </a:t>
            </a:r>
            <a:r>
              <a:rPr lang="it-IT" sz="2000" dirty="0">
                <a:latin typeface="Arial Black" pitchFamily="34" charset="0"/>
              </a:rPr>
              <a:t>che riceve la querela provvede all’attestazione della data e del luogo della presentazione, all’identificazione della persona che la propone e alla trasmissione degli atti </a:t>
            </a:r>
            <a:r>
              <a:rPr lang="it-IT" sz="2000" dirty="0" smtClean="0">
                <a:latin typeface="Arial Black" pitchFamily="34" charset="0"/>
              </a:rPr>
              <a:t>all’ufficio competente </a:t>
            </a:r>
            <a:r>
              <a:rPr lang="it-IT" sz="2000" dirty="0">
                <a:latin typeface="Arial Black" pitchFamily="34" charset="0"/>
              </a:rPr>
              <a:t>del </a:t>
            </a:r>
            <a:r>
              <a:rPr lang="it-IT" sz="2000" dirty="0" smtClean="0">
                <a:latin typeface="Arial Black" pitchFamily="34" charset="0"/>
              </a:rPr>
              <a:t>P.M. </a:t>
            </a:r>
            <a:endParaRPr lang="it-IT" sz="2000" dirty="0">
              <a:latin typeface="Arial Black" pitchFamily="34" charset="0"/>
            </a:endParaRPr>
          </a:p>
        </p:txBody>
      </p:sp>
      <p:sp>
        <p:nvSpPr>
          <p:cNvPr id="12296"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diritto di querela</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214282" y="476250"/>
            <a:ext cx="8715436" cy="5109091"/>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L’attività </a:t>
            </a:r>
            <a:r>
              <a:rPr lang="it-IT" sz="3200" dirty="0">
                <a:solidFill>
                  <a:schemeClr val="tx1">
                    <a:lumMod val="50000"/>
                    <a:lumOff val="50000"/>
                  </a:schemeClr>
                </a:solidFill>
                <a:latin typeface="Arial Black" pitchFamily="34" charset="0"/>
              </a:rPr>
              <a:t>della Polizia Giudiziaria</a:t>
            </a:r>
          </a:p>
          <a:p>
            <a:pPr algn="ctr"/>
            <a:endParaRPr lang="it-IT" sz="2000" dirty="0">
              <a:solidFill>
                <a:srgbClr val="002060"/>
              </a:solidFill>
              <a:latin typeface="Arial Black" pitchFamily="34" charset="0"/>
            </a:endParaRPr>
          </a:p>
          <a:p>
            <a:pPr algn="ctr"/>
            <a:r>
              <a:rPr lang="it-IT" sz="2400" dirty="0" smtClean="0">
                <a:latin typeface="Arial Black" pitchFamily="34" charset="0"/>
              </a:rPr>
              <a:t>Il </a:t>
            </a:r>
            <a:r>
              <a:rPr lang="it-IT" sz="2400" u="sng" dirty="0" smtClean="0">
                <a:solidFill>
                  <a:srgbClr val="FF0000"/>
                </a:solidFill>
                <a:latin typeface="Arial Black" pitchFamily="34" charset="0"/>
              </a:rPr>
              <a:t>nuovo Codice di Procedura Penale (C.P.P.)</a:t>
            </a:r>
            <a:r>
              <a:rPr lang="it-IT" sz="2400" dirty="0" smtClean="0">
                <a:latin typeface="Arial Black" pitchFamily="34" charset="0"/>
              </a:rPr>
              <a:t> non ha eliminato la facoltà della P.G. di svolgere attività di indagine di propria iniziativa, anzi, dopo un’iniziale fase di compressione, successive riforme legislative hanno ulteriormente ampliato tale facoltà. </a:t>
            </a:r>
          </a:p>
          <a:p>
            <a:pPr algn="ctr"/>
            <a:endParaRPr lang="it-IT" sz="800" dirty="0" smtClean="0">
              <a:latin typeface="Arial Black" pitchFamily="34" charset="0"/>
            </a:endParaRPr>
          </a:p>
          <a:p>
            <a:pPr algn="ctr"/>
            <a:r>
              <a:rPr lang="it-IT" sz="2400" dirty="0" smtClean="0">
                <a:latin typeface="Arial Black" pitchFamily="34" charset="0"/>
              </a:rPr>
              <a:t>Ovviamente, lo svolgimento delle attività da parte degli agenti di P.G. è sempre subordinato al rispetto delle eventuali direttive del P.M. il quale, una volta informato della notizia di reato, assume di fatto il pieno controllo delle indagini. </a:t>
            </a:r>
            <a:endParaRPr lang="it-IT" sz="2400" dirty="0">
              <a:solidFill>
                <a:srgbClr val="FF0000"/>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214282" y="476250"/>
            <a:ext cx="8715436" cy="5293757"/>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L’attività </a:t>
            </a:r>
            <a:r>
              <a:rPr lang="it-IT" sz="3200" dirty="0">
                <a:solidFill>
                  <a:schemeClr val="tx1">
                    <a:lumMod val="50000"/>
                    <a:lumOff val="50000"/>
                  </a:schemeClr>
                </a:solidFill>
                <a:latin typeface="Arial Black" pitchFamily="34" charset="0"/>
              </a:rPr>
              <a:t>della Polizia Giudiziaria</a:t>
            </a:r>
          </a:p>
          <a:p>
            <a:pPr algn="ctr"/>
            <a:endParaRPr lang="it-IT" sz="2000" dirty="0">
              <a:solidFill>
                <a:srgbClr val="002060"/>
              </a:solidFill>
              <a:latin typeface="Arial Black" pitchFamily="34" charset="0"/>
            </a:endParaRPr>
          </a:p>
          <a:p>
            <a:pPr algn="ctr"/>
            <a:r>
              <a:rPr lang="it-IT" sz="2200" dirty="0" smtClean="0">
                <a:latin typeface="Arial Black" pitchFamily="34" charset="0"/>
              </a:rPr>
              <a:t>La </a:t>
            </a:r>
            <a:r>
              <a:rPr lang="it-IT" sz="2200" dirty="0" smtClean="0">
                <a:solidFill>
                  <a:srgbClr val="FF0000"/>
                </a:solidFill>
                <a:latin typeface="Arial Black" pitchFamily="34" charset="0"/>
              </a:rPr>
              <a:t>forma</a:t>
            </a:r>
            <a:r>
              <a:rPr lang="it-IT" sz="2200" dirty="0" smtClean="0">
                <a:latin typeface="Arial Black" pitchFamily="34" charset="0"/>
              </a:rPr>
              <a:t>, il </a:t>
            </a:r>
            <a:r>
              <a:rPr lang="it-IT" sz="2200" dirty="0" smtClean="0">
                <a:solidFill>
                  <a:srgbClr val="FF0000"/>
                </a:solidFill>
                <a:latin typeface="Arial Black" pitchFamily="34" charset="0"/>
              </a:rPr>
              <a:t>contenuto</a:t>
            </a:r>
            <a:r>
              <a:rPr lang="it-IT" sz="2200" dirty="0" smtClean="0">
                <a:latin typeface="Arial Black" pitchFamily="34" charset="0"/>
              </a:rPr>
              <a:t> ed i </a:t>
            </a:r>
            <a:r>
              <a:rPr lang="it-IT" sz="2200" dirty="0" smtClean="0">
                <a:solidFill>
                  <a:srgbClr val="FF0000"/>
                </a:solidFill>
                <a:latin typeface="Arial Black" pitchFamily="34" charset="0"/>
              </a:rPr>
              <a:t>tempi</a:t>
            </a:r>
            <a:r>
              <a:rPr lang="it-IT" sz="2200" dirty="0" smtClean="0">
                <a:latin typeface="Arial Black" pitchFamily="34" charset="0"/>
              </a:rPr>
              <a:t> della denuncia proveniente dalla P.G. sono regolati dall’</a:t>
            </a:r>
            <a:r>
              <a:rPr lang="it-IT" sz="2200" dirty="0" smtClean="0">
                <a:solidFill>
                  <a:srgbClr val="FF0000"/>
                </a:solidFill>
                <a:latin typeface="Arial Black" pitchFamily="34" charset="0"/>
              </a:rPr>
              <a:t>art. 347 C.P.P.</a:t>
            </a:r>
            <a:r>
              <a:rPr lang="it-IT" sz="2200" dirty="0" smtClean="0">
                <a:latin typeface="Arial Black" pitchFamily="34" charset="0"/>
              </a:rPr>
              <a:t> il quale prevede che, una volta acquisita la </a:t>
            </a:r>
            <a:r>
              <a:rPr lang="it-IT" sz="2200" b="1" u="sng" dirty="0" smtClean="0">
                <a:solidFill>
                  <a:srgbClr val="0000CC"/>
                </a:solidFill>
                <a:latin typeface="Arial Black" pitchFamily="34" charset="0"/>
              </a:rPr>
              <a:t>notizia di reato</a:t>
            </a:r>
            <a:r>
              <a:rPr lang="it-IT" sz="2200" dirty="0" smtClean="0">
                <a:latin typeface="Arial Black" pitchFamily="34" charset="0"/>
              </a:rPr>
              <a:t>, la P.G. debba, senza ritardo, riferire al P.M., </a:t>
            </a:r>
            <a:r>
              <a:rPr lang="it-IT" sz="2200" u="dbl" dirty="0" smtClean="0">
                <a:uFill>
                  <a:solidFill>
                    <a:srgbClr val="FF0000"/>
                  </a:solidFill>
                </a:uFill>
                <a:latin typeface="Arial Black" pitchFamily="34" charset="0"/>
              </a:rPr>
              <a:t>per iscritto</a:t>
            </a:r>
            <a:r>
              <a:rPr lang="it-IT" sz="2200" dirty="0" smtClean="0">
                <a:latin typeface="Arial Black" pitchFamily="34" charset="0"/>
              </a:rPr>
              <a:t>, gli </a:t>
            </a:r>
            <a:r>
              <a:rPr lang="it-IT" sz="2200" u="sng" dirty="0" smtClean="0">
                <a:latin typeface="Arial Black" pitchFamily="34" charset="0"/>
              </a:rPr>
              <a:t>elementi essenziali del fatto</a:t>
            </a:r>
            <a:r>
              <a:rPr lang="it-IT" sz="2200" dirty="0" smtClean="0">
                <a:latin typeface="Arial Black" pitchFamily="34" charset="0"/>
              </a:rPr>
              <a:t> e gli altri dati sino ad allora raccolti, indicando le fonti di prova e le attività compiute, delle quali trasmette la relativa documentazione. Quando sia possibile, inoltre, deve comunicare le </a:t>
            </a:r>
            <a:r>
              <a:rPr lang="it-IT" sz="2200" u="sng" dirty="0" smtClean="0">
                <a:latin typeface="Arial Black" pitchFamily="34" charset="0"/>
              </a:rPr>
              <a:t>generalità</a:t>
            </a:r>
            <a:r>
              <a:rPr lang="it-IT" sz="2200" dirty="0" smtClean="0">
                <a:latin typeface="Arial Black" pitchFamily="34" charset="0"/>
              </a:rPr>
              <a:t>, il </a:t>
            </a:r>
            <a:r>
              <a:rPr lang="it-IT" sz="2200" u="sng" dirty="0" smtClean="0">
                <a:latin typeface="Arial Black" pitchFamily="34" charset="0"/>
              </a:rPr>
              <a:t>domicilio</a:t>
            </a:r>
            <a:r>
              <a:rPr lang="it-IT" sz="2200" dirty="0" smtClean="0">
                <a:latin typeface="Arial Black" pitchFamily="34" charset="0"/>
              </a:rPr>
              <a:t> e </a:t>
            </a:r>
            <a:r>
              <a:rPr lang="it-IT" sz="2200" u="sng" dirty="0" smtClean="0">
                <a:latin typeface="Arial Black" pitchFamily="34" charset="0"/>
              </a:rPr>
              <a:t>ciò che valga alla identificazione della persona nei cui confronti vengono svolte le indagini</a:t>
            </a:r>
            <a:r>
              <a:rPr lang="it-IT" sz="2200" dirty="0" smtClean="0">
                <a:latin typeface="Arial Black" pitchFamily="34" charset="0"/>
              </a:rPr>
              <a:t>, </a:t>
            </a:r>
            <a:r>
              <a:rPr lang="it-IT" sz="2200" u="sng" dirty="0" smtClean="0">
                <a:latin typeface="Arial Black" pitchFamily="34" charset="0"/>
              </a:rPr>
              <a:t>della persona offesa e di coloro che siano in grado dì riferire su circostanze rilevanti per la ricostruzione dei fatti</a:t>
            </a:r>
            <a:r>
              <a:rPr lang="it-IT" sz="2200" dirty="0" smtClean="0">
                <a:latin typeface="Arial Black" pitchFamily="34" charset="0"/>
              </a:rPr>
              <a:t>.</a:t>
            </a:r>
            <a:endParaRPr lang="it-IT" sz="2200" dirty="0">
              <a:solidFill>
                <a:srgbClr val="FF0000"/>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0" y="476250"/>
            <a:ext cx="9144000" cy="5293757"/>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L’attività </a:t>
            </a:r>
            <a:r>
              <a:rPr lang="it-IT" sz="3200" dirty="0">
                <a:solidFill>
                  <a:schemeClr val="tx1">
                    <a:lumMod val="50000"/>
                    <a:lumOff val="50000"/>
                  </a:schemeClr>
                </a:solidFill>
                <a:latin typeface="Arial Black" pitchFamily="34" charset="0"/>
              </a:rPr>
              <a:t>della Polizia Giudiziaria</a:t>
            </a:r>
          </a:p>
          <a:p>
            <a:pPr algn="ctr"/>
            <a:endParaRPr lang="it-IT" sz="2000" dirty="0">
              <a:solidFill>
                <a:srgbClr val="002060"/>
              </a:solidFill>
              <a:latin typeface="Arial Black" pitchFamily="34" charset="0"/>
            </a:endParaRPr>
          </a:p>
          <a:p>
            <a:pPr algn="ctr"/>
            <a:r>
              <a:rPr lang="it-IT" sz="2200" dirty="0" smtClean="0">
                <a:latin typeface="Arial Black" pitchFamily="34" charset="0"/>
              </a:rPr>
              <a:t>Gli </a:t>
            </a:r>
            <a:r>
              <a:rPr lang="it-IT" sz="2200" dirty="0" smtClean="0">
                <a:solidFill>
                  <a:srgbClr val="FF0000"/>
                </a:solidFill>
                <a:latin typeface="Arial Black" pitchFamily="34" charset="0"/>
              </a:rPr>
              <a:t>articoli 11 e 12 C.d.S.</a:t>
            </a:r>
            <a:r>
              <a:rPr lang="it-IT" sz="2200" dirty="0" smtClean="0">
                <a:latin typeface="Arial Black" pitchFamily="34" charset="0"/>
              </a:rPr>
              <a:t>, indicano tra le </a:t>
            </a:r>
            <a:r>
              <a:rPr lang="it-IT" sz="2200" u="sng" dirty="0" smtClean="0">
                <a:solidFill>
                  <a:srgbClr val="0000CC"/>
                </a:solidFill>
                <a:latin typeface="Arial Black" pitchFamily="34" charset="0"/>
              </a:rPr>
              <a:t>attività di servizio di Polizia Giudiziaria</a:t>
            </a:r>
            <a:r>
              <a:rPr lang="it-IT" sz="2200" dirty="0" smtClean="0">
                <a:latin typeface="Arial Black" pitchFamily="34" charset="0"/>
              </a:rPr>
              <a:t> la </a:t>
            </a:r>
            <a:r>
              <a:rPr lang="it-IT" sz="2200" u="sng" dirty="0" smtClean="0">
                <a:solidFill>
                  <a:srgbClr val="0000CC"/>
                </a:solidFill>
                <a:latin typeface="Arial Black" pitchFamily="34" charset="0"/>
              </a:rPr>
              <a:t>rilevazione degli incidenti stradali</a:t>
            </a:r>
            <a:r>
              <a:rPr lang="it-IT" sz="2200" dirty="0" smtClean="0">
                <a:latin typeface="Arial Black" pitchFamily="34" charset="0"/>
              </a:rPr>
              <a:t> affidandola, in via principale (anche se non esclusiva), alla </a:t>
            </a:r>
            <a:r>
              <a:rPr lang="it-IT" sz="2200" b="1" dirty="0" smtClean="0">
                <a:solidFill>
                  <a:srgbClr val="00B050"/>
                </a:solidFill>
                <a:latin typeface="Arial Black" pitchFamily="34" charset="0"/>
              </a:rPr>
              <a:t>Stradale</a:t>
            </a:r>
            <a:r>
              <a:rPr lang="it-IT" sz="2200" dirty="0" smtClean="0">
                <a:latin typeface="Arial Black" pitchFamily="34" charset="0"/>
              </a:rPr>
              <a:t> della Polizia di Stato, </a:t>
            </a:r>
            <a:r>
              <a:rPr lang="it-IT" sz="2200" b="1" dirty="0" smtClean="0">
                <a:latin typeface="Arial Black" pitchFamily="34" charset="0"/>
              </a:rPr>
              <a:t>all’</a:t>
            </a:r>
            <a:r>
              <a:rPr lang="it-IT" sz="2200" b="1" dirty="0" smtClean="0">
                <a:solidFill>
                  <a:srgbClr val="00B050"/>
                </a:solidFill>
                <a:latin typeface="Arial Black" pitchFamily="34" charset="0"/>
              </a:rPr>
              <a:t>Arma dei Carabinieri</a:t>
            </a:r>
            <a:r>
              <a:rPr lang="it-IT" sz="2200" dirty="0" smtClean="0">
                <a:latin typeface="Arial Black" pitchFamily="34" charset="0"/>
              </a:rPr>
              <a:t> ed alla </a:t>
            </a:r>
            <a:r>
              <a:rPr lang="it-IT" sz="2200" b="1" dirty="0" smtClean="0">
                <a:solidFill>
                  <a:srgbClr val="00B050"/>
                </a:solidFill>
                <a:latin typeface="Arial Black" pitchFamily="34" charset="0"/>
              </a:rPr>
              <a:t>Guardia di Finanza</a:t>
            </a:r>
            <a:r>
              <a:rPr lang="it-IT" sz="2200" dirty="0" smtClean="0">
                <a:latin typeface="Arial Black" pitchFamily="34" charset="0"/>
              </a:rPr>
              <a:t>.</a:t>
            </a:r>
          </a:p>
          <a:p>
            <a:pPr algn="ctr"/>
            <a:r>
              <a:rPr lang="it-IT" sz="2200" dirty="0" smtClean="0">
                <a:latin typeface="Arial Black" pitchFamily="34" charset="0"/>
              </a:rPr>
              <a:t>Nel caso di </a:t>
            </a:r>
            <a:r>
              <a:rPr lang="it-IT" sz="2200" u="sng" dirty="0" smtClean="0">
                <a:latin typeface="Arial Black" pitchFamily="34" charset="0"/>
              </a:rPr>
              <a:t>incidenti con lesioni gravi</a:t>
            </a:r>
            <a:r>
              <a:rPr lang="it-IT" sz="2200" dirty="0" smtClean="0">
                <a:latin typeface="Arial Black" pitchFamily="34" charset="0"/>
              </a:rPr>
              <a:t>, si deve procedere al sequestro dei mezzi coinvolti, di tale attività deve essere interessata l’autorità giudiziaria </a:t>
            </a:r>
            <a:r>
              <a:rPr lang="it-IT" sz="2200" dirty="0" smtClean="0">
                <a:solidFill>
                  <a:srgbClr val="FF0000"/>
                </a:solidFill>
                <a:latin typeface="Arial Black" pitchFamily="34" charset="0"/>
              </a:rPr>
              <a:t>entro 48 ore</a:t>
            </a:r>
            <a:r>
              <a:rPr lang="it-IT" sz="2200" dirty="0" smtClean="0">
                <a:latin typeface="Arial Black" pitchFamily="34" charset="0"/>
              </a:rPr>
              <a:t> per la convalida, potendosi in ogni caso proseguire le indagini, procedendo successivamente alla redazione della relazione se e dopo che il P.M., disposta o meno la convalida, abbia restituito gli atti per la prosecuzione delle indagini stesse.</a:t>
            </a:r>
            <a:endParaRPr lang="it-IT" sz="2200"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Immagine 6" descr="shutterstock_27695740.jpg"/>
          <p:cNvPicPr>
            <a:picLocks noChangeAspect="1" noChangeArrowheads="1"/>
          </p:cNvPicPr>
          <p:nvPr/>
        </p:nvPicPr>
        <p:blipFill>
          <a:blip r:embed="rId2" cstate="print"/>
          <a:srcRect/>
          <a:stretch>
            <a:fillRect/>
          </a:stretch>
        </p:blipFill>
        <p:spPr bwMode="auto">
          <a:xfrm>
            <a:off x="357188" y="357188"/>
            <a:ext cx="3559175" cy="4214812"/>
          </a:xfrm>
          <a:prstGeom prst="rect">
            <a:avLst/>
          </a:prstGeom>
          <a:noFill/>
          <a:ln w="9525">
            <a:noFill/>
            <a:miter lim="800000"/>
            <a:headEnd/>
            <a:tailEnd/>
          </a:ln>
        </p:spPr>
      </p:pic>
      <p:sp>
        <p:nvSpPr>
          <p:cNvPr id="11268" name="Rettangolo 7"/>
          <p:cNvSpPr>
            <a:spLocks noChangeArrowheads="1"/>
          </p:cNvSpPr>
          <p:nvPr/>
        </p:nvSpPr>
        <p:spPr bwMode="auto">
          <a:xfrm>
            <a:off x="1500188" y="1428750"/>
            <a:ext cx="1428750" cy="1928813"/>
          </a:xfrm>
          <a:prstGeom prst="rect">
            <a:avLst/>
          </a:prstGeom>
          <a:noFill/>
          <a:ln w="9525">
            <a:noFill/>
            <a:miter lim="800000"/>
            <a:headEnd/>
            <a:tailEnd/>
          </a:ln>
        </p:spPr>
        <p:txBody>
          <a:bodyPr>
            <a:spAutoFit/>
          </a:bodyPr>
          <a:lstStyle/>
          <a:p>
            <a:pPr algn="ctr"/>
            <a:r>
              <a:rPr lang="it-IT" sz="2400">
                <a:solidFill>
                  <a:srgbClr val="FF0000"/>
                </a:solidFill>
                <a:latin typeface="Brush Script MT" pitchFamily="66" charset="0"/>
                <a:ea typeface="MS PGothic" pitchFamily="34" charset="-128"/>
              </a:rPr>
              <a:t>Argomenti che verranno trattati in questa lezione:</a:t>
            </a:r>
          </a:p>
        </p:txBody>
      </p:sp>
      <p:sp>
        <p:nvSpPr>
          <p:cNvPr id="9" name="Text Box 7"/>
          <p:cNvSpPr txBox="1">
            <a:spLocks noChangeArrowheads="1"/>
          </p:cNvSpPr>
          <p:nvPr/>
        </p:nvSpPr>
        <p:spPr bwMode="auto">
          <a:xfrm>
            <a:off x="4000496" y="500042"/>
            <a:ext cx="4929222" cy="4093428"/>
          </a:xfrm>
          <a:prstGeom prst="rect">
            <a:avLst/>
          </a:prstGeom>
          <a:blipFill dpi="0" rotWithShape="1">
            <a:blip r:embed="rId3" cstate="print"/>
            <a:srcRect/>
            <a:stretch>
              <a:fillRect/>
            </a:stretch>
          </a:blipFill>
          <a:ln w="9525">
            <a:noFill/>
            <a:miter lim="800000"/>
            <a:headEnd/>
            <a:tailEnd/>
          </a:ln>
        </p:spPr>
        <p:txBody>
          <a:bodyPr wrap="square">
            <a:spAutoFit/>
          </a:bodyPr>
          <a:lstStyle/>
          <a:p>
            <a:pPr>
              <a:buClr>
                <a:srgbClr val="7E2D00"/>
              </a:buClr>
              <a:buFont typeface="Arial" charset="0"/>
              <a:buChar char="►"/>
              <a:defRPr/>
            </a:pPr>
            <a:r>
              <a:rPr lang="it-IT" sz="2000" b="1" dirty="0" smtClean="0">
                <a:solidFill>
                  <a:srgbClr val="FF0000"/>
                </a:solidFill>
                <a:latin typeface="+mn-lt"/>
              </a:rPr>
              <a:t>I profili penali:</a:t>
            </a:r>
            <a:endParaRPr lang="it-IT" sz="2000" b="1" dirty="0">
              <a:solidFill>
                <a:srgbClr val="FF0000"/>
              </a:solidFill>
              <a:latin typeface="+mn-lt"/>
            </a:endParaRPr>
          </a:p>
          <a:p>
            <a:pPr>
              <a:buClr>
                <a:srgbClr val="7E2D00"/>
              </a:buClr>
              <a:buFont typeface="Arial" charset="0"/>
              <a:buChar char="►"/>
              <a:defRPr/>
            </a:pPr>
            <a:r>
              <a:rPr lang="it-IT" sz="1600" dirty="0" smtClean="0">
                <a:latin typeface="+mn-lt"/>
              </a:rPr>
              <a:t>L’illecito penale;</a:t>
            </a:r>
          </a:p>
          <a:p>
            <a:pPr>
              <a:buClr>
                <a:srgbClr val="7E2D00"/>
              </a:buClr>
              <a:buFont typeface="Arial" charset="0"/>
              <a:buChar char="►"/>
              <a:defRPr/>
            </a:pPr>
            <a:r>
              <a:rPr lang="it-IT" sz="1600" dirty="0" smtClean="0">
                <a:latin typeface="+mn-lt"/>
              </a:rPr>
              <a:t>Antigiuridicità e cause di giustificazione;</a:t>
            </a:r>
          </a:p>
          <a:p>
            <a:pPr>
              <a:buClr>
                <a:srgbClr val="7E2D00"/>
              </a:buClr>
              <a:buFont typeface="Arial" charset="0"/>
              <a:buChar char="►"/>
              <a:defRPr/>
            </a:pPr>
            <a:r>
              <a:rPr lang="it-IT" sz="1600" dirty="0" smtClean="0">
                <a:latin typeface="+mn-lt"/>
              </a:rPr>
              <a:t>Condotta, evento  e nesso di causalità;</a:t>
            </a:r>
          </a:p>
          <a:p>
            <a:pPr>
              <a:buClr>
                <a:srgbClr val="7E2D00"/>
              </a:buClr>
              <a:buFont typeface="Arial" charset="0"/>
              <a:buChar char="►"/>
              <a:defRPr/>
            </a:pPr>
            <a:r>
              <a:rPr lang="it-IT" sz="1600" dirty="0" smtClean="0">
                <a:latin typeface="+mn-lt"/>
              </a:rPr>
              <a:t>Responsabilità oggettiva;</a:t>
            </a:r>
          </a:p>
          <a:p>
            <a:pPr>
              <a:buClr>
                <a:srgbClr val="7E2D00"/>
              </a:buClr>
              <a:buFont typeface="Arial" charset="0"/>
              <a:buChar char="►"/>
              <a:defRPr/>
            </a:pPr>
            <a:r>
              <a:rPr lang="it-IT" sz="1600" dirty="0" smtClean="0">
                <a:latin typeface="+mn-lt"/>
              </a:rPr>
              <a:t>Concetto e notizia di reato;</a:t>
            </a:r>
          </a:p>
          <a:p>
            <a:pPr>
              <a:buClr>
                <a:srgbClr val="7E2D00"/>
              </a:buClr>
              <a:buFont typeface="Arial" charset="0"/>
              <a:buChar char="►"/>
              <a:defRPr/>
            </a:pPr>
            <a:r>
              <a:rPr lang="it-IT" sz="1600" dirty="0" smtClean="0">
                <a:latin typeface="+mn-lt"/>
              </a:rPr>
              <a:t>Lesioni personali colpose;</a:t>
            </a:r>
          </a:p>
          <a:p>
            <a:pPr>
              <a:buClr>
                <a:srgbClr val="7E2D00"/>
              </a:buClr>
              <a:buFont typeface="Arial" charset="0"/>
              <a:buChar char="►"/>
              <a:defRPr/>
            </a:pPr>
            <a:r>
              <a:rPr lang="it-IT" sz="1600" dirty="0" smtClean="0">
                <a:latin typeface="+mn-lt"/>
              </a:rPr>
              <a:t>Il diritto di querela;</a:t>
            </a:r>
          </a:p>
          <a:p>
            <a:pPr>
              <a:buClr>
                <a:srgbClr val="7E2D00"/>
              </a:buClr>
              <a:buFont typeface="Arial" charset="0"/>
              <a:buChar char="►"/>
              <a:defRPr/>
            </a:pPr>
            <a:r>
              <a:rPr lang="it-IT" sz="1600" dirty="0" smtClean="0">
                <a:latin typeface="+mn-lt"/>
              </a:rPr>
              <a:t>L’attività della Polizia Giudiziaria;</a:t>
            </a:r>
          </a:p>
          <a:p>
            <a:pPr>
              <a:buClr>
                <a:srgbClr val="7E2D00"/>
              </a:buClr>
              <a:buFont typeface="Arial" charset="0"/>
              <a:buChar char="►"/>
              <a:defRPr/>
            </a:pPr>
            <a:r>
              <a:rPr lang="it-IT" sz="1600" dirty="0" smtClean="0">
                <a:latin typeface="+mn-lt"/>
              </a:rPr>
              <a:t>La citazione innanzi al Giudice di Pace;</a:t>
            </a:r>
          </a:p>
          <a:p>
            <a:pPr>
              <a:buClr>
                <a:srgbClr val="7E2D00"/>
              </a:buClr>
              <a:buFont typeface="Arial" charset="0"/>
              <a:buChar char="►"/>
              <a:defRPr/>
            </a:pPr>
            <a:r>
              <a:rPr lang="it-IT" sz="1600" dirty="0" smtClean="0">
                <a:latin typeface="+mn-lt"/>
              </a:rPr>
              <a:t>L’attività di indagine del Pubblico Ministero;</a:t>
            </a:r>
          </a:p>
          <a:p>
            <a:pPr>
              <a:buClr>
                <a:srgbClr val="7E2D00"/>
              </a:buClr>
              <a:buFont typeface="Arial" charset="0"/>
              <a:buChar char="►"/>
              <a:defRPr/>
            </a:pPr>
            <a:r>
              <a:rPr lang="it-IT" sz="1600" dirty="0" smtClean="0">
                <a:latin typeface="+mn-lt"/>
              </a:rPr>
              <a:t>La competenza del Giudice di Pace;</a:t>
            </a:r>
          </a:p>
          <a:p>
            <a:pPr>
              <a:buClr>
                <a:srgbClr val="7E2D00"/>
              </a:buClr>
              <a:buFont typeface="Arial" charset="0"/>
              <a:buChar char="►"/>
              <a:defRPr/>
            </a:pPr>
            <a:r>
              <a:rPr lang="it-IT" sz="1600" dirty="0" smtClean="0">
                <a:latin typeface="+mn-lt"/>
              </a:rPr>
              <a:t>Gli illeciti penali nel nuovo Codice della Strada;</a:t>
            </a:r>
          </a:p>
          <a:p>
            <a:pPr>
              <a:buClr>
                <a:srgbClr val="7E2D00"/>
              </a:buClr>
              <a:buFont typeface="Arial" charset="0"/>
              <a:buChar char="►"/>
              <a:defRPr/>
            </a:pPr>
            <a:r>
              <a:rPr lang="it-IT" sz="1600" dirty="0" smtClean="0">
                <a:latin typeface="+mn-lt"/>
              </a:rPr>
              <a:t>Guida in stato di ebbrezza;</a:t>
            </a:r>
          </a:p>
          <a:p>
            <a:pPr>
              <a:buClr>
                <a:srgbClr val="7E2D00"/>
              </a:buClr>
              <a:buFont typeface="Arial" charset="0"/>
              <a:buChar char="►"/>
              <a:defRPr/>
            </a:pPr>
            <a:r>
              <a:rPr lang="it-IT" sz="1600" dirty="0" smtClean="0">
                <a:latin typeface="+mn-lt"/>
              </a:rPr>
              <a:t>Guida in stato di alterazione psico-fisica;</a:t>
            </a:r>
          </a:p>
          <a:p>
            <a:pPr>
              <a:buClr>
                <a:srgbClr val="7E2D00"/>
              </a:buClr>
              <a:buFont typeface="Arial" charset="0"/>
              <a:buChar char="►"/>
              <a:defRPr/>
            </a:pPr>
            <a:r>
              <a:rPr lang="it-IT" sz="1600" dirty="0" smtClean="0">
                <a:latin typeface="+mn-lt"/>
              </a:rPr>
              <a:t>Fuga ed omissione di soccorso.</a:t>
            </a:r>
            <a:endParaRPr lang="it-IT"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0" y="476250"/>
            <a:ext cx="9144000" cy="584775"/>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L’attività </a:t>
            </a:r>
            <a:r>
              <a:rPr lang="it-IT" sz="3200" dirty="0">
                <a:solidFill>
                  <a:schemeClr val="tx1">
                    <a:lumMod val="50000"/>
                    <a:lumOff val="50000"/>
                  </a:schemeClr>
                </a:solidFill>
                <a:latin typeface="Arial Black" pitchFamily="34" charset="0"/>
              </a:rPr>
              <a:t>della Polizia </a:t>
            </a:r>
            <a:r>
              <a:rPr lang="it-IT" sz="3200" dirty="0" smtClean="0">
                <a:solidFill>
                  <a:schemeClr val="tx1">
                    <a:lumMod val="50000"/>
                    <a:lumOff val="50000"/>
                  </a:schemeClr>
                </a:solidFill>
                <a:latin typeface="Arial Black" pitchFamily="34" charset="0"/>
              </a:rPr>
              <a:t>Giudiziaria</a:t>
            </a:r>
            <a:endParaRPr lang="it-IT" sz="2200" dirty="0">
              <a:solidFill>
                <a:schemeClr val="tx1">
                  <a:lumMod val="50000"/>
                  <a:lumOff val="50000"/>
                </a:schemeClr>
              </a:solidFill>
              <a:latin typeface="Arial Black" pitchFamily="34" charset="0"/>
            </a:endParaRPr>
          </a:p>
        </p:txBody>
      </p:sp>
      <p:sp>
        <p:nvSpPr>
          <p:cNvPr id="7" name="Rettangolo 6"/>
          <p:cNvSpPr/>
          <p:nvPr/>
        </p:nvSpPr>
        <p:spPr>
          <a:xfrm>
            <a:off x="214282" y="1428736"/>
            <a:ext cx="3786214" cy="3785652"/>
          </a:xfrm>
          <a:prstGeom prst="rect">
            <a:avLst/>
          </a:prstGeom>
        </p:spPr>
        <p:txBody>
          <a:bodyPr wrap="square">
            <a:spAutoFit/>
          </a:bodyPr>
          <a:lstStyle/>
          <a:p>
            <a:pPr algn="ctr"/>
            <a:r>
              <a:rPr lang="it-IT" sz="2400" dirty="0" smtClean="0">
                <a:latin typeface="Arial Black" pitchFamily="34" charset="0"/>
              </a:rPr>
              <a:t>Qualora dal sinistro siano derivate </a:t>
            </a:r>
            <a:r>
              <a:rPr lang="it-IT" sz="2400" b="1" dirty="0" smtClean="0">
                <a:solidFill>
                  <a:srgbClr val="00B050"/>
                </a:solidFill>
                <a:latin typeface="Arial Black" pitchFamily="34" charset="0"/>
              </a:rPr>
              <a:t>lesioni lievi</a:t>
            </a:r>
            <a:r>
              <a:rPr lang="it-IT" sz="2400" dirty="0" smtClean="0">
                <a:latin typeface="Arial Black" pitchFamily="34" charset="0"/>
              </a:rPr>
              <a:t>, non dovendosi procedere a sequestro, è preferibile effettuare solo i rilievi (obbligatori) e poi rimanere in attesa di eventuale querela.</a:t>
            </a:r>
            <a:endParaRPr lang="it-IT" sz="2400" dirty="0">
              <a:latin typeface="Arial Black" pitchFamily="34" charset="0"/>
            </a:endParaRPr>
          </a:p>
        </p:txBody>
      </p:sp>
      <p:pic>
        <p:nvPicPr>
          <p:cNvPr id="26626" name="Picture 2" descr="http://www.edilportale.com/upload/prodotti/prodotti-12946-rel644785be-c19f-4202-80e8-8e5c0e8140dc.jpg"/>
          <p:cNvPicPr>
            <a:picLocks noChangeAspect="1" noChangeArrowheads="1"/>
          </p:cNvPicPr>
          <p:nvPr/>
        </p:nvPicPr>
        <p:blipFill>
          <a:blip r:embed="rId2" cstate="print"/>
          <a:srcRect/>
          <a:stretch>
            <a:fillRect/>
          </a:stretch>
        </p:blipFill>
        <p:spPr bwMode="auto">
          <a:xfrm>
            <a:off x="4211960" y="1340768"/>
            <a:ext cx="4608512" cy="4176464"/>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3786182" y="1052736"/>
            <a:ext cx="5214974" cy="4832092"/>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Nell’ambito delle attività di P.G., l’</a:t>
            </a:r>
            <a:r>
              <a:rPr lang="it-IT" sz="2200" dirty="0" smtClean="0">
                <a:solidFill>
                  <a:srgbClr val="FF0000"/>
                </a:solidFill>
                <a:latin typeface="Arial Black" pitchFamily="34" charset="0"/>
              </a:rPr>
              <a:t>art. 349 C.P.P.</a:t>
            </a:r>
            <a:r>
              <a:rPr lang="it-IT" sz="2200" dirty="0" smtClean="0">
                <a:latin typeface="Arial Black" pitchFamily="34" charset="0"/>
              </a:rPr>
              <a:t> prevede quale </a:t>
            </a:r>
            <a:r>
              <a:rPr lang="it-IT" sz="2200" u="sng" dirty="0" smtClean="0">
                <a:latin typeface="Arial Black" pitchFamily="34" charset="0"/>
              </a:rPr>
              <a:t>atto tipico</a:t>
            </a:r>
            <a:r>
              <a:rPr lang="it-IT" sz="2200" dirty="0" smtClean="0">
                <a:latin typeface="Arial Black" pitchFamily="34" charset="0"/>
              </a:rPr>
              <a:t> il </a:t>
            </a:r>
            <a:r>
              <a:rPr lang="it-IT" sz="2200" u="sng" dirty="0" smtClean="0">
                <a:solidFill>
                  <a:srgbClr val="FF0000"/>
                </a:solidFill>
                <a:latin typeface="Arial Black" pitchFamily="34" charset="0"/>
              </a:rPr>
              <a:t>potere di procedere all’identificazione dell’indagato e di eventuali testimoni</a:t>
            </a:r>
            <a:r>
              <a:rPr lang="it-IT" sz="2200" dirty="0" smtClean="0">
                <a:latin typeface="Arial Black" pitchFamily="34" charset="0"/>
              </a:rPr>
              <a:t>. L’</a:t>
            </a:r>
            <a:r>
              <a:rPr lang="it-IT" sz="2200" u="sng" dirty="0" smtClean="0">
                <a:solidFill>
                  <a:srgbClr val="0000CC"/>
                </a:solidFill>
                <a:latin typeface="Arial Black" pitchFamily="34" charset="0"/>
              </a:rPr>
              <a:t>identificazione</a:t>
            </a:r>
            <a:r>
              <a:rPr lang="it-IT" sz="2200" dirty="0" smtClean="0">
                <a:latin typeface="Arial Black" pitchFamily="34" charset="0"/>
              </a:rPr>
              <a:t>, pertanto, può essere definita in linea generale come l’</a:t>
            </a:r>
            <a:r>
              <a:rPr lang="it-IT" sz="2200" u="sng" dirty="0" smtClean="0">
                <a:solidFill>
                  <a:srgbClr val="0000CC"/>
                </a:solidFill>
                <a:latin typeface="Arial Black" pitchFamily="34" charset="0"/>
              </a:rPr>
              <a:t>accertamento dell’identità personale di un soggetto, mediante il riconoscimento dei suoi caratteri somatici peculiari ovvero mediante l’individuazione delle sue generalità</a:t>
            </a:r>
            <a:r>
              <a:rPr lang="it-IT" sz="2200" dirty="0" smtClean="0">
                <a:latin typeface="Arial Black" pitchFamily="34" charset="0"/>
              </a:rPr>
              <a:t>.</a:t>
            </a:r>
            <a:endParaRPr lang="it-IT" sz="3200" b="1" dirty="0">
              <a:solidFill>
                <a:srgbClr val="FF0000"/>
              </a:solidFill>
              <a:latin typeface="Arial Black" pitchFamily="34" charset="0"/>
            </a:endParaRPr>
          </a:p>
        </p:txBody>
      </p:sp>
      <p:sp>
        <p:nvSpPr>
          <p:cNvPr id="16389" name="CasellaDiTesto 7"/>
          <p:cNvSpPr txBox="1">
            <a:spLocks noChangeArrowheads="1"/>
          </p:cNvSpPr>
          <p:nvPr/>
        </p:nvSpPr>
        <p:spPr bwMode="auto">
          <a:xfrm>
            <a:off x="1000100" y="260648"/>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L’identificazione</a:t>
            </a:r>
            <a:endParaRPr lang="it-IT" sz="3600" dirty="0">
              <a:solidFill>
                <a:schemeClr val="tx1">
                  <a:lumMod val="50000"/>
                  <a:lumOff val="50000"/>
                </a:schemeClr>
              </a:solidFill>
              <a:latin typeface="Arial Black" pitchFamily="34" charset="0"/>
            </a:endParaRPr>
          </a:p>
        </p:txBody>
      </p:sp>
      <p:pic>
        <p:nvPicPr>
          <p:cNvPr id="16390" name="Picture 11" descr="115280_469270_PROPORZION_8565927_medium"/>
          <p:cNvPicPr>
            <a:picLocks noChangeAspect="1" noChangeArrowheads="1"/>
          </p:cNvPicPr>
          <p:nvPr/>
        </p:nvPicPr>
        <p:blipFill>
          <a:blip r:embed="rId2" cstate="print"/>
          <a:srcRect/>
          <a:stretch>
            <a:fillRect/>
          </a:stretch>
        </p:blipFill>
        <p:spPr bwMode="auto">
          <a:xfrm>
            <a:off x="214282" y="1357298"/>
            <a:ext cx="3429024" cy="385765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357158" y="1214422"/>
            <a:ext cx="8643998" cy="433965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Soltanto ai fini della identificazione della persona nei cui confronti vengono svolte le indagini </a:t>
            </a:r>
            <a:r>
              <a:rPr lang="it-IT" sz="2400" u="sng" dirty="0" smtClean="0">
                <a:latin typeface="Arial Black" pitchFamily="34" charset="0"/>
              </a:rPr>
              <a:t>la P.G. può eseguire rilievi dattiloscopici, fotografici e antropometrici nonché altri accertamenti</a:t>
            </a:r>
            <a:r>
              <a:rPr lang="it-IT" sz="2400" dirty="0" smtClean="0">
                <a:latin typeface="Arial Black" pitchFamily="34" charset="0"/>
              </a:rPr>
              <a:t>.</a:t>
            </a:r>
          </a:p>
          <a:p>
            <a:pPr algn="ctr"/>
            <a:endParaRPr lang="it-IT" sz="1200" dirty="0" smtClean="0">
              <a:latin typeface="Arial Black" pitchFamily="34" charset="0"/>
            </a:endParaRPr>
          </a:p>
          <a:p>
            <a:pPr algn="ctr"/>
            <a:r>
              <a:rPr lang="it-IT" sz="2400" dirty="0" smtClean="0">
                <a:latin typeface="Arial Black" pitchFamily="34" charset="0"/>
              </a:rPr>
              <a:t>Nel procedere alla identificazione, </a:t>
            </a:r>
            <a:r>
              <a:rPr lang="it-IT" sz="2400" u="sng" dirty="0" smtClean="0">
                <a:solidFill>
                  <a:srgbClr val="FF0000"/>
                </a:solidFill>
                <a:latin typeface="Arial Black" pitchFamily="34" charset="0"/>
              </a:rPr>
              <a:t>la P.G. ha l’obbligo di invitare la persona nei cui confronti vengono svolte le indagini a dichiarare le proprie generalità e quant’altro può valere ad identificarlo</a:t>
            </a:r>
            <a:r>
              <a:rPr lang="it-IT" sz="2400" dirty="0" smtClean="0">
                <a:latin typeface="Arial Black" pitchFamily="34" charset="0"/>
              </a:rPr>
              <a:t>, ammonendolo circa le conseguenze cui si espone chi si rifiuta di dare le proprie generalità o le fornisce false.</a:t>
            </a:r>
            <a:endParaRPr lang="it-IT" sz="3200" b="1" dirty="0">
              <a:solidFill>
                <a:srgbClr val="FF0000"/>
              </a:solidFill>
              <a:latin typeface="Arial Black" pitchFamily="34" charset="0"/>
            </a:endParaRPr>
          </a:p>
        </p:txBody>
      </p:sp>
      <p:sp>
        <p:nvSpPr>
          <p:cNvPr id="16389" name="CasellaDiTesto 7"/>
          <p:cNvSpPr txBox="1">
            <a:spLocks noChangeArrowheads="1"/>
          </p:cNvSpPr>
          <p:nvPr/>
        </p:nvSpPr>
        <p:spPr bwMode="auto">
          <a:xfrm>
            <a:off x="1000100" y="500042"/>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L’identificazione</a:t>
            </a:r>
            <a:endParaRPr lang="it-IT" sz="3600" dirty="0">
              <a:solidFill>
                <a:schemeClr val="tx1">
                  <a:lumMod val="50000"/>
                  <a:lumOff val="50000"/>
                </a:schemeClr>
              </a:solidFill>
              <a:latin typeface="Arial Black"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3143240" y="908720"/>
            <a:ext cx="5857916" cy="5016758"/>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Se la persona nei cui confronti vengono svolte le indagini o quelle in grado di riferire su circostanze rilevanti per la ricostruzione dei fatti </a:t>
            </a:r>
            <a:r>
              <a:rPr lang="it-IT" sz="2000" u="sng" dirty="0" smtClean="0">
                <a:latin typeface="Arial Black" pitchFamily="34" charset="0"/>
              </a:rPr>
              <a:t>si rifiutano di farsi identificare ovvero forniscono generalità o documenti falsi</a:t>
            </a:r>
            <a:r>
              <a:rPr lang="it-IT" sz="2000" dirty="0" smtClean="0">
                <a:latin typeface="Arial Black" pitchFamily="34" charset="0"/>
              </a:rPr>
              <a:t>, la P.G. ha la facoltà di disporne </a:t>
            </a:r>
            <a:r>
              <a:rPr lang="it-IT" sz="2000" u="sng" dirty="0" smtClean="0">
                <a:solidFill>
                  <a:srgbClr val="FF0000"/>
                </a:solidFill>
                <a:latin typeface="Arial Black" pitchFamily="34" charset="0"/>
              </a:rPr>
              <a:t>l’accompagnamento presso i propri uffici</a:t>
            </a:r>
            <a:r>
              <a:rPr lang="it-IT" sz="2000" dirty="0" smtClean="0">
                <a:latin typeface="Arial Black" pitchFamily="34" charset="0"/>
              </a:rPr>
              <a:t> e di trattenerle per il tempo strettamente necessario per l’identificazione e comunque non oltre le </a:t>
            </a:r>
            <a:r>
              <a:rPr lang="it-IT" sz="2000" u="sng" dirty="0" smtClean="0">
                <a:latin typeface="Arial Black" pitchFamily="34" charset="0"/>
              </a:rPr>
              <a:t>12 ore</a:t>
            </a:r>
            <a:r>
              <a:rPr lang="it-IT" sz="2000" dirty="0" smtClean="0">
                <a:latin typeface="Arial Black" pitchFamily="34" charset="0"/>
              </a:rPr>
              <a:t> ovvero, previo avviso anche orale al P.M., oppure </a:t>
            </a:r>
            <a:r>
              <a:rPr lang="it-IT" sz="2000" u="sng" dirty="0" smtClean="0">
                <a:latin typeface="Arial Black" pitchFamily="34" charset="0"/>
              </a:rPr>
              <a:t>non oltre le 24 ore</a:t>
            </a:r>
            <a:r>
              <a:rPr lang="it-IT" sz="2000" dirty="0" smtClean="0">
                <a:latin typeface="Arial Black" pitchFamily="34" charset="0"/>
              </a:rPr>
              <a:t>, nel caso che l’identificazione risulti particolarmente complessa ovvero occorra l’assistenza dell’autorità consolare o di un interprete.</a:t>
            </a:r>
            <a:endParaRPr lang="it-IT" sz="3200" b="1" dirty="0">
              <a:solidFill>
                <a:srgbClr val="FF0000"/>
              </a:solidFill>
              <a:latin typeface="Arial Black" pitchFamily="34" charset="0"/>
            </a:endParaRPr>
          </a:p>
        </p:txBody>
      </p:sp>
      <p:sp>
        <p:nvSpPr>
          <p:cNvPr id="17413" name="CasellaDiTesto 7"/>
          <p:cNvSpPr txBox="1">
            <a:spLocks noChangeArrowheads="1"/>
          </p:cNvSpPr>
          <p:nvPr/>
        </p:nvSpPr>
        <p:spPr bwMode="auto">
          <a:xfrm>
            <a:off x="971550" y="260648"/>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L’identificazione</a:t>
            </a:r>
            <a:endParaRPr lang="it-IT" sz="3600" dirty="0">
              <a:solidFill>
                <a:schemeClr val="tx1">
                  <a:lumMod val="50000"/>
                  <a:lumOff val="50000"/>
                </a:schemeClr>
              </a:solidFill>
              <a:latin typeface="Arial Black" pitchFamily="34" charset="0"/>
            </a:endParaRPr>
          </a:p>
        </p:txBody>
      </p:sp>
      <p:pic>
        <p:nvPicPr>
          <p:cNvPr id="17414" name="Picture 11" descr="carabinieri-arresto04"/>
          <p:cNvPicPr>
            <a:picLocks noChangeAspect="1" noChangeArrowheads="1"/>
          </p:cNvPicPr>
          <p:nvPr/>
        </p:nvPicPr>
        <p:blipFill>
          <a:blip r:embed="rId2" cstate="print"/>
          <a:srcRect/>
          <a:stretch>
            <a:fillRect/>
          </a:stretch>
        </p:blipFill>
        <p:spPr bwMode="auto">
          <a:xfrm>
            <a:off x="214282" y="1357298"/>
            <a:ext cx="2755466" cy="385765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3500430" y="1285860"/>
            <a:ext cx="5429288"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Tra i compiti degli ufficiali e degli agenti di P.G. vi è quello di </a:t>
            </a:r>
            <a:r>
              <a:rPr lang="it-IT" sz="2000" u="sng" dirty="0" smtClean="0">
                <a:solidFill>
                  <a:srgbClr val="FF0000"/>
                </a:solidFill>
                <a:latin typeface="Arial Black" pitchFamily="34" charset="0"/>
              </a:rPr>
              <a:t>curare che le cose e le tracce pertinenti al reato siano conservate e che lo stato dei luoghi e delle cose non venga mutato prima dell’intervento del P.M.</a:t>
            </a:r>
            <a:r>
              <a:rPr lang="it-IT" sz="2000" dirty="0" smtClean="0">
                <a:latin typeface="Arial Black" pitchFamily="34" charset="0"/>
              </a:rPr>
              <a:t> </a:t>
            </a:r>
          </a:p>
          <a:p>
            <a:pPr algn="ctr"/>
            <a:endParaRPr lang="it-IT" sz="1000" dirty="0" smtClean="0">
              <a:latin typeface="Arial Black" pitchFamily="34" charset="0"/>
            </a:endParaRPr>
          </a:p>
          <a:p>
            <a:pPr algn="ctr"/>
            <a:r>
              <a:rPr lang="it-IT" sz="2000" dirty="0" smtClean="0">
                <a:latin typeface="Arial Black" pitchFamily="34" charset="0"/>
              </a:rPr>
              <a:t>Se vi è pericolo che le cose, le tracce e i luoghi pertinenti al reato si alterino, si disperdano o comunque si modifichino e il P.M. non può intervenire tempestivamente, gli ufficiali di P.</a:t>
            </a:r>
            <a:r>
              <a:rPr lang="it-IT" sz="2000" b="1" dirty="0" smtClean="0">
                <a:latin typeface="Arial Black" pitchFamily="34" charset="0"/>
              </a:rPr>
              <a:t>G</a:t>
            </a:r>
            <a:r>
              <a:rPr lang="it-IT" sz="2000" dirty="0" smtClean="0">
                <a:latin typeface="Arial Black" pitchFamily="34" charset="0"/>
              </a:rPr>
              <a:t>. compiono i necessari accertamenti e rilievi sullo stato dei luoghi e delle cose. </a:t>
            </a:r>
            <a:endParaRPr lang="it-IT" sz="2000" dirty="0">
              <a:latin typeface="Arial Black" pitchFamily="34" charset="0"/>
            </a:endParaRPr>
          </a:p>
        </p:txBody>
      </p:sp>
      <p:sp>
        <p:nvSpPr>
          <p:cNvPr id="18437" name="CasellaDiTesto 7"/>
          <p:cNvSpPr txBox="1">
            <a:spLocks noChangeArrowheads="1"/>
          </p:cNvSpPr>
          <p:nvPr/>
        </p:nvSpPr>
        <p:spPr bwMode="auto">
          <a:xfrm>
            <a:off x="539750" y="476250"/>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 compiti degli agenti</a:t>
            </a:r>
          </a:p>
        </p:txBody>
      </p:sp>
      <p:pic>
        <p:nvPicPr>
          <p:cNvPr id="18438" name="Picture 11" descr="0812273746__703778_INCIDENTET_6959973_medium"/>
          <p:cNvPicPr>
            <a:picLocks noChangeAspect="1" noChangeArrowheads="1"/>
          </p:cNvPicPr>
          <p:nvPr/>
        </p:nvPicPr>
        <p:blipFill>
          <a:blip r:embed="rId2" cstate="print"/>
          <a:srcRect/>
          <a:stretch>
            <a:fillRect/>
          </a:stretch>
        </p:blipFill>
        <p:spPr bwMode="auto">
          <a:xfrm>
            <a:off x="214281" y="1357298"/>
            <a:ext cx="3195383" cy="385765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611188" y="2276475"/>
            <a:ext cx="7993062" cy="1077913"/>
          </a:xfrm>
          <a:prstGeom prst="rect">
            <a:avLst/>
          </a:prstGeom>
          <a:noFill/>
          <a:ln w="9525">
            <a:noFill/>
            <a:miter lim="800000"/>
            <a:headEnd/>
            <a:tailEnd/>
          </a:ln>
        </p:spPr>
        <p:txBody>
          <a:bodyPr>
            <a:spAutoFit/>
          </a:bodyPr>
          <a:lstStyle/>
          <a:p>
            <a:pPr algn="ctr"/>
            <a:r>
              <a:rPr lang="it-IT" sz="3200" b="1">
                <a:solidFill>
                  <a:srgbClr val="FF0000"/>
                </a:solidFill>
                <a:latin typeface="Arial Black" pitchFamily="34" charset="0"/>
              </a:rPr>
              <a:t> </a:t>
            </a:r>
          </a:p>
          <a:p>
            <a:pPr algn="ctr"/>
            <a:r>
              <a:rPr lang="it-IT" sz="3200" b="1">
                <a:solidFill>
                  <a:srgbClr val="FF0000"/>
                </a:solidFill>
                <a:latin typeface="Arial Black" pitchFamily="34" charset="0"/>
              </a:rPr>
              <a:t> </a:t>
            </a:r>
          </a:p>
        </p:txBody>
      </p:sp>
      <p:sp>
        <p:nvSpPr>
          <p:cNvPr id="19461" name="CasellaDiTesto 7"/>
          <p:cNvSpPr txBox="1">
            <a:spLocks noChangeArrowheads="1"/>
          </p:cNvSpPr>
          <p:nvPr/>
        </p:nvSpPr>
        <p:spPr bwMode="auto">
          <a:xfrm>
            <a:off x="214282" y="549275"/>
            <a:ext cx="8715436" cy="1908215"/>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Rilievi ed accertamenti</a:t>
            </a:r>
          </a:p>
          <a:p>
            <a:pPr algn="ctr"/>
            <a:endParaRPr lang="it-IT" sz="1000" dirty="0">
              <a:solidFill>
                <a:srgbClr val="002060"/>
              </a:solidFill>
              <a:latin typeface="Arial Black" pitchFamily="34" charset="0"/>
            </a:endParaRPr>
          </a:p>
          <a:p>
            <a:pPr algn="ctr"/>
            <a:r>
              <a:rPr lang="it-IT" sz="2400" dirty="0" smtClean="0">
                <a:latin typeface="Arial Black" pitchFamily="34" charset="0"/>
              </a:rPr>
              <a:t>Tra gli accertamenti consentiti in presenza delle condizioni di urgenza indicate vi è l’effettuazione del c.d. </a:t>
            </a:r>
            <a:r>
              <a:rPr lang="it-IT" sz="2400" i="1" dirty="0" smtClean="0">
                <a:solidFill>
                  <a:srgbClr val="FF0000"/>
                </a:solidFill>
                <a:latin typeface="Arial Black" pitchFamily="34" charset="0"/>
              </a:rPr>
              <a:t>«</a:t>
            </a:r>
            <a:r>
              <a:rPr lang="it-IT" sz="2400" b="1" i="1" dirty="0" smtClean="0">
                <a:solidFill>
                  <a:srgbClr val="FF0000"/>
                </a:solidFill>
                <a:latin typeface="Arial Black" pitchFamily="34" charset="0"/>
              </a:rPr>
              <a:t>alcoltest</a:t>
            </a:r>
            <a:r>
              <a:rPr lang="it-IT" sz="2400" i="1" dirty="0" smtClean="0">
                <a:solidFill>
                  <a:srgbClr val="FF0000"/>
                </a:solidFill>
                <a:latin typeface="Arial Black" pitchFamily="34" charset="0"/>
              </a:rPr>
              <a:t>»</a:t>
            </a:r>
            <a:r>
              <a:rPr lang="it-IT" sz="2400" dirty="0" smtClean="0">
                <a:latin typeface="Arial Black" pitchFamily="34" charset="0"/>
              </a:rPr>
              <a:t> o l’uso del c.d. </a:t>
            </a:r>
            <a:r>
              <a:rPr lang="it-IT" sz="2400" i="1" dirty="0" smtClean="0">
                <a:solidFill>
                  <a:srgbClr val="FF0000"/>
                </a:solidFill>
                <a:latin typeface="Arial Black" pitchFamily="34" charset="0"/>
              </a:rPr>
              <a:t>«</a:t>
            </a:r>
            <a:r>
              <a:rPr lang="it-IT" sz="2400" b="1" i="1" dirty="0" smtClean="0">
                <a:solidFill>
                  <a:srgbClr val="FF0000"/>
                </a:solidFill>
                <a:latin typeface="Arial Black" pitchFamily="34" charset="0"/>
              </a:rPr>
              <a:t>etilometro</a:t>
            </a:r>
            <a:r>
              <a:rPr lang="it-IT" sz="2400" i="1" dirty="0" smtClean="0">
                <a:solidFill>
                  <a:srgbClr val="FF0000"/>
                </a:solidFill>
                <a:latin typeface="Arial Black" pitchFamily="34" charset="0"/>
              </a:rPr>
              <a:t>»</a:t>
            </a:r>
            <a:r>
              <a:rPr lang="it-IT" sz="2400" dirty="0" smtClean="0">
                <a:latin typeface="Arial Black" pitchFamily="34" charset="0"/>
              </a:rPr>
              <a:t>. </a:t>
            </a:r>
            <a:endParaRPr lang="it-IT" sz="2400" dirty="0">
              <a:latin typeface="Arial Black" pitchFamily="34" charset="0"/>
            </a:endParaRPr>
          </a:p>
        </p:txBody>
      </p:sp>
      <p:pic>
        <p:nvPicPr>
          <p:cNvPr id="19462" name="Picture 12" descr="alcoltest"/>
          <p:cNvPicPr>
            <a:picLocks noChangeAspect="1" noChangeArrowheads="1"/>
          </p:cNvPicPr>
          <p:nvPr/>
        </p:nvPicPr>
        <p:blipFill>
          <a:blip r:embed="rId2" cstate="print"/>
          <a:srcRect/>
          <a:stretch>
            <a:fillRect/>
          </a:stretch>
        </p:blipFill>
        <p:spPr bwMode="auto">
          <a:xfrm>
            <a:off x="4643437" y="2643182"/>
            <a:ext cx="4236096" cy="2928958"/>
          </a:xfrm>
          <a:prstGeom prst="rect">
            <a:avLst/>
          </a:prstGeom>
          <a:noFill/>
          <a:ln w="9525">
            <a:noFill/>
            <a:miter lim="800000"/>
            <a:headEnd/>
            <a:tailEnd/>
          </a:ln>
        </p:spPr>
      </p:pic>
      <p:pic>
        <p:nvPicPr>
          <p:cNvPr id="19463" name="Picture 14" descr="polizia_locale-alcoltest"/>
          <p:cNvPicPr>
            <a:picLocks noChangeAspect="1" noChangeArrowheads="1"/>
          </p:cNvPicPr>
          <p:nvPr/>
        </p:nvPicPr>
        <p:blipFill>
          <a:blip r:embed="rId3" cstate="print"/>
          <a:srcRect/>
          <a:stretch>
            <a:fillRect/>
          </a:stretch>
        </p:blipFill>
        <p:spPr bwMode="auto">
          <a:xfrm>
            <a:off x="341609" y="2643182"/>
            <a:ext cx="4049389" cy="2605090"/>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142844" y="1214422"/>
            <a:ext cx="8858312" cy="255454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Dopo aver proceduto al </a:t>
            </a:r>
            <a:r>
              <a:rPr lang="it-IT" sz="2000" b="1" dirty="0" smtClean="0">
                <a:solidFill>
                  <a:srgbClr val="FF0000"/>
                </a:solidFill>
                <a:latin typeface="Arial Black" pitchFamily="34" charset="0"/>
              </a:rPr>
              <a:t>sequestro</a:t>
            </a:r>
            <a:r>
              <a:rPr lang="it-IT" sz="2000" dirty="0" smtClean="0">
                <a:latin typeface="Arial Black" pitchFamily="34" charset="0"/>
              </a:rPr>
              <a:t>, la P.G. enuncia nel relativo verbale il motivo del provvedimento e ne consegna copia alla persona alla quale le cose sono state sequestrate. Il verbale è trasmesso senza ritardo, e comunque non oltre le </a:t>
            </a:r>
            <a:r>
              <a:rPr lang="it-IT" sz="2000" u="sng" dirty="0" smtClean="0">
                <a:latin typeface="Arial Black" pitchFamily="34" charset="0"/>
              </a:rPr>
              <a:t>48 ore</a:t>
            </a:r>
            <a:r>
              <a:rPr lang="it-IT" sz="2000" dirty="0" smtClean="0">
                <a:latin typeface="Arial Black" pitchFamily="34" charset="0"/>
              </a:rPr>
              <a:t>, al P.M. del luogo dove il sequestro è stato eseguito. Il Pubblico Ministero, </a:t>
            </a:r>
            <a:r>
              <a:rPr lang="it-IT" sz="2000" u="sng" dirty="0" smtClean="0">
                <a:latin typeface="Arial Black" pitchFamily="34" charset="0"/>
              </a:rPr>
              <a:t>nelle 48 ore successive</a:t>
            </a:r>
            <a:r>
              <a:rPr lang="it-IT" sz="2000" dirty="0" smtClean="0">
                <a:latin typeface="Arial Black" pitchFamily="34" charset="0"/>
              </a:rPr>
              <a:t>, con decreto motivato convalida il sequestro se ne ricorrono i presupposti ovvero dispone la restituzione delle cose sequestrate. </a:t>
            </a:r>
            <a:endParaRPr lang="it-IT" sz="3200" b="1" dirty="0">
              <a:solidFill>
                <a:srgbClr val="FF0000"/>
              </a:solidFill>
              <a:latin typeface="Arial Black" pitchFamily="34" charset="0"/>
            </a:endParaRPr>
          </a:p>
        </p:txBody>
      </p:sp>
      <p:sp>
        <p:nvSpPr>
          <p:cNvPr id="20485" name="CasellaDiTesto 7"/>
          <p:cNvSpPr txBox="1">
            <a:spLocks noChangeArrowheads="1"/>
          </p:cNvSpPr>
          <p:nvPr/>
        </p:nvSpPr>
        <p:spPr bwMode="auto">
          <a:xfrm>
            <a:off x="1000100" y="428604"/>
            <a:ext cx="7345363"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Il sequestro</a:t>
            </a:r>
          </a:p>
        </p:txBody>
      </p:sp>
      <p:pic>
        <p:nvPicPr>
          <p:cNvPr id="20486" name="Picture 11" descr="foto_260_284"/>
          <p:cNvPicPr>
            <a:picLocks noChangeAspect="1" noChangeArrowheads="1"/>
          </p:cNvPicPr>
          <p:nvPr/>
        </p:nvPicPr>
        <p:blipFill>
          <a:blip r:embed="rId2" cstate="print"/>
          <a:srcRect/>
          <a:stretch>
            <a:fillRect/>
          </a:stretch>
        </p:blipFill>
        <p:spPr bwMode="auto">
          <a:xfrm>
            <a:off x="2857488" y="3786190"/>
            <a:ext cx="3941126" cy="2019298"/>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539750" y="1916113"/>
            <a:ext cx="7993063" cy="884237"/>
          </a:xfrm>
          <a:prstGeom prst="rect">
            <a:avLst/>
          </a:prstGeom>
          <a:noFill/>
          <a:ln w="9525">
            <a:noFill/>
            <a:miter lim="800000"/>
            <a:headEnd/>
            <a:tailEnd/>
          </a:ln>
        </p:spPr>
        <p:txBody>
          <a:bodyPr>
            <a:spAutoFit/>
          </a:bodyPr>
          <a:lstStyle/>
          <a:p>
            <a:pPr algn="ctr"/>
            <a:r>
              <a:rPr lang="it-IT" sz="2000" b="1">
                <a:solidFill>
                  <a:srgbClr val="FF0000"/>
                </a:solidFill>
                <a:latin typeface="Arial Black" pitchFamily="34" charset="0"/>
              </a:rPr>
              <a:t> </a:t>
            </a:r>
          </a:p>
          <a:p>
            <a:pPr algn="ctr"/>
            <a:r>
              <a:rPr lang="it-IT" sz="3200" b="1">
                <a:solidFill>
                  <a:srgbClr val="FF0000"/>
                </a:solidFill>
                <a:latin typeface="Arial Black" pitchFamily="34" charset="0"/>
              </a:rPr>
              <a:t> </a:t>
            </a:r>
          </a:p>
        </p:txBody>
      </p:sp>
      <p:sp>
        <p:nvSpPr>
          <p:cNvPr id="21509" name="CasellaDiTesto 7"/>
          <p:cNvSpPr txBox="1">
            <a:spLocks noChangeArrowheads="1"/>
          </p:cNvSpPr>
          <p:nvPr/>
        </p:nvSpPr>
        <p:spPr bwMode="auto">
          <a:xfrm>
            <a:off x="1000100" y="500042"/>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Decreto di </a:t>
            </a:r>
            <a:r>
              <a:rPr lang="it-IT" sz="3600" dirty="0" smtClean="0">
                <a:solidFill>
                  <a:schemeClr val="tx1">
                    <a:lumMod val="50000"/>
                    <a:lumOff val="50000"/>
                  </a:schemeClr>
                </a:solidFill>
                <a:latin typeface="Arial Black" pitchFamily="34" charset="0"/>
              </a:rPr>
              <a:t>convalida</a:t>
            </a:r>
            <a:endParaRPr lang="it-IT" sz="3600" dirty="0">
              <a:solidFill>
                <a:schemeClr val="tx1">
                  <a:lumMod val="50000"/>
                  <a:lumOff val="50000"/>
                </a:schemeClr>
              </a:solidFill>
              <a:latin typeface="Arial Black" pitchFamily="34" charset="0"/>
            </a:endParaRPr>
          </a:p>
        </p:txBody>
      </p:sp>
      <p:sp>
        <p:nvSpPr>
          <p:cNvPr id="20481" name="Rectangle 1"/>
          <p:cNvSpPr>
            <a:spLocks noChangeArrowheads="1"/>
          </p:cNvSpPr>
          <p:nvPr/>
        </p:nvSpPr>
        <p:spPr bwMode="auto">
          <a:xfrm>
            <a:off x="285720" y="1214422"/>
            <a:ext cx="850112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Copia del decreto di convalida è </a:t>
            </a:r>
            <a:r>
              <a:rPr kumimoji="0" lang="it-IT" sz="24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immediatamente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4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notificata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alla persona alla quale le cose sono state sequestrate. Contro il decreto di convalida, l’indagato ed il suo difensore, nonché la persona alla quale le cose sono state sequestrate e quella che avrebbe diritto alla loro restituzione, possono proporre,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entro 10 giorni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dalla notifica del decreto ovvero dalla diversa data in cui l’interessato ha avuto conoscenza dell’avvenuto sequestro, </a:t>
            </a:r>
            <a:r>
              <a:rPr kumimoji="0" lang="it-IT" sz="2400" b="1" u="sng"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richiesta di riesame</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anche nel merito. La richiesta di riesame non sospende l’esecuzione del provvedimento. </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285720" y="1500174"/>
            <a:ext cx="3643338" cy="341632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Terminata la fase delle indagini, la P.G., sulla base dell’imputazione formulata dal P.M., cita l’imputato dinanzi al </a:t>
            </a:r>
            <a:r>
              <a:rPr lang="it-IT" sz="2400" b="1" dirty="0" smtClean="0">
                <a:solidFill>
                  <a:srgbClr val="0000CC"/>
                </a:solidFill>
                <a:latin typeface="Arial Black" pitchFamily="34" charset="0"/>
              </a:rPr>
              <a:t>Giudice di Pace</a:t>
            </a:r>
            <a:r>
              <a:rPr lang="it-IT" sz="2400" dirty="0" smtClean="0">
                <a:latin typeface="Arial Black" pitchFamily="34" charset="0"/>
              </a:rPr>
              <a:t> per i reati di sua competenza. </a:t>
            </a:r>
          </a:p>
        </p:txBody>
      </p:sp>
      <p:sp>
        <p:nvSpPr>
          <p:cNvPr id="22533" name="CasellaDiTesto 7"/>
          <p:cNvSpPr txBox="1">
            <a:spLocks noChangeArrowheads="1"/>
          </p:cNvSpPr>
          <p:nvPr/>
        </p:nvSpPr>
        <p:spPr bwMode="auto">
          <a:xfrm>
            <a:off x="0" y="571480"/>
            <a:ext cx="9144000" cy="492443"/>
          </a:xfrm>
          <a:prstGeom prst="rect">
            <a:avLst/>
          </a:prstGeom>
          <a:noFill/>
          <a:ln w="9525">
            <a:noFill/>
            <a:miter lim="800000"/>
            <a:headEnd/>
            <a:tailEnd/>
          </a:ln>
        </p:spPr>
        <p:txBody>
          <a:bodyPr wrap="square">
            <a:spAutoFit/>
          </a:bodyPr>
          <a:lstStyle/>
          <a:p>
            <a:pPr algn="ctr"/>
            <a:r>
              <a:rPr lang="it-IT" sz="2600" dirty="0">
                <a:solidFill>
                  <a:schemeClr val="tx1">
                    <a:lumMod val="50000"/>
                    <a:lumOff val="50000"/>
                  </a:schemeClr>
                </a:solidFill>
                <a:latin typeface="Arial Black" pitchFamily="34" charset="0"/>
              </a:rPr>
              <a:t>La citazione a giudizio innanzi al Giudice di Pace</a:t>
            </a:r>
          </a:p>
        </p:txBody>
      </p:sp>
      <p:pic>
        <p:nvPicPr>
          <p:cNvPr id="18434" name="Picture 2" descr="http://www.gdppalermo.it/loghi/martello.gif"/>
          <p:cNvPicPr>
            <a:picLocks noChangeAspect="1" noChangeArrowheads="1"/>
          </p:cNvPicPr>
          <p:nvPr/>
        </p:nvPicPr>
        <p:blipFill>
          <a:blip r:embed="rId2" cstate="print"/>
          <a:srcRect/>
          <a:stretch>
            <a:fillRect/>
          </a:stretch>
        </p:blipFill>
        <p:spPr bwMode="auto">
          <a:xfrm>
            <a:off x="3923928" y="1268760"/>
            <a:ext cx="4680520" cy="4556534"/>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0" y="1142984"/>
            <a:ext cx="9144000" cy="4524315"/>
          </a:xfrm>
          <a:prstGeom prst="rect">
            <a:avLst/>
          </a:prstGeom>
          <a:noFill/>
          <a:ln w="9525">
            <a:noFill/>
            <a:miter lim="800000"/>
            <a:headEnd/>
            <a:tailEnd/>
          </a:ln>
        </p:spPr>
        <p:txBody>
          <a:bodyPr wrap="square">
            <a:spAutoFit/>
          </a:bodyPr>
          <a:lstStyle/>
          <a:p>
            <a:pPr algn="ctr"/>
            <a:r>
              <a:rPr lang="it-IT" u="sng" dirty="0" smtClean="0">
                <a:solidFill>
                  <a:srgbClr val="FF0000"/>
                </a:solidFill>
                <a:latin typeface="Arial Black" pitchFamily="34" charset="0"/>
              </a:rPr>
              <a:t>La citazione deve contenere:</a:t>
            </a:r>
            <a:r>
              <a:rPr lang="it-IT" dirty="0" smtClean="0">
                <a:latin typeface="Arial Black" pitchFamily="34" charset="0"/>
              </a:rPr>
              <a:t> </a:t>
            </a:r>
          </a:p>
          <a:p>
            <a:pPr marL="342900" indent="-342900" algn="ctr"/>
            <a:r>
              <a:rPr lang="it-IT" dirty="0" smtClean="0">
                <a:solidFill>
                  <a:srgbClr val="FF0000"/>
                </a:solidFill>
                <a:latin typeface="Arial Black" pitchFamily="34" charset="0"/>
              </a:rPr>
              <a:t>a)</a:t>
            </a:r>
            <a:r>
              <a:rPr lang="it-IT" dirty="0" smtClean="0">
                <a:latin typeface="Arial Black" pitchFamily="34" charset="0"/>
              </a:rPr>
              <a:t> le generalità dell’imputato e le altre indicazioni personali che valgono ad identificarlo; </a:t>
            </a:r>
          </a:p>
          <a:p>
            <a:pPr marL="342900" indent="-342900" algn="ctr"/>
            <a:r>
              <a:rPr lang="it-IT" dirty="0" smtClean="0">
                <a:solidFill>
                  <a:srgbClr val="FF0000"/>
                </a:solidFill>
                <a:latin typeface="Arial Black" pitchFamily="34" charset="0"/>
              </a:rPr>
              <a:t>b)</a:t>
            </a:r>
            <a:r>
              <a:rPr lang="it-IT" dirty="0" smtClean="0">
                <a:latin typeface="Arial Black" pitchFamily="34" charset="0"/>
              </a:rPr>
              <a:t> l’indicazione della persona offesa, qualora risulti identificata; </a:t>
            </a:r>
          </a:p>
          <a:p>
            <a:pPr marL="342900" indent="-342900" algn="ctr"/>
            <a:r>
              <a:rPr lang="it-IT" dirty="0" smtClean="0">
                <a:solidFill>
                  <a:srgbClr val="FF0000"/>
                </a:solidFill>
                <a:latin typeface="Arial Black" pitchFamily="34" charset="0"/>
              </a:rPr>
              <a:t>c)</a:t>
            </a:r>
            <a:r>
              <a:rPr lang="it-IT" dirty="0" smtClean="0">
                <a:latin typeface="Arial Black" pitchFamily="34" charset="0"/>
              </a:rPr>
              <a:t> l’imputazione formulata dal P.M. e l’indicazione delle fonti dì prova di cui si chiede l’ammissione. Se viene chiesto l’esame di testimoni o consulenti tecnici (C.T.U./</a:t>
            </a:r>
            <a:r>
              <a:rPr lang="it-IT" dirty="0" err="1" smtClean="0">
                <a:latin typeface="Arial Black" pitchFamily="34" charset="0"/>
              </a:rPr>
              <a:t>C.T.P.</a:t>
            </a:r>
            <a:r>
              <a:rPr lang="it-IT" dirty="0" smtClean="0">
                <a:latin typeface="Arial Black" pitchFamily="34" charset="0"/>
              </a:rPr>
              <a:t>), nell’atto devono essere indicate, a pena di inammissibilità, le circostanze su cui deve vertere l’esame; </a:t>
            </a:r>
          </a:p>
          <a:p>
            <a:pPr marL="342900" indent="-342900" algn="ctr"/>
            <a:r>
              <a:rPr lang="it-IT" dirty="0" smtClean="0">
                <a:solidFill>
                  <a:srgbClr val="FF0000"/>
                </a:solidFill>
                <a:latin typeface="Arial Black" pitchFamily="34" charset="0"/>
              </a:rPr>
              <a:t>d)</a:t>
            </a:r>
            <a:r>
              <a:rPr lang="it-IT" dirty="0" smtClean="0">
                <a:latin typeface="Arial Black" pitchFamily="34" charset="0"/>
              </a:rPr>
              <a:t> l’indicazione del giudice competente per il giudizio, nonché del luogo, del giorno e dell’ora della comparizione, con l’avvertimento all’imputato che non comparendo sarà giudicato in contumacia; </a:t>
            </a:r>
          </a:p>
          <a:p>
            <a:pPr marL="342900" indent="-342900" algn="ctr"/>
            <a:r>
              <a:rPr lang="it-IT" dirty="0" smtClean="0">
                <a:solidFill>
                  <a:srgbClr val="FF0000"/>
                </a:solidFill>
                <a:latin typeface="Arial Black" pitchFamily="34" charset="0"/>
              </a:rPr>
              <a:t>e)</a:t>
            </a:r>
            <a:r>
              <a:rPr lang="it-IT" dirty="0" smtClean="0">
                <a:latin typeface="Arial Black" pitchFamily="34" charset="0"/>
              </a:rPr>
              <a:t> l’avviso che l’imputato ha facoltà di nominare un difensore di fiducia e che, in mancanza, sarà assistito da un difensore di ufficio;</a:t>
            </a:r>
          </a:p>
          <a:p>
            <a:pPr marL="342900" indent="-342900" algn="ctr"/>
            <a:r>
              <a:rPr lang="it-IT" dirty="0" smtClean="0">
                <a:solidFill>
                  <a:srgbClr val="FF0000"/>
                </a:solidFill>
                <a:latin typeface="Arial Black" pitchFamily="34" charset="0"/>
              </a:rPr>
              <a:t>f)</a:t>
            </a:r>
            <a:r>
              <a:rPr lang="it-IT" dirty="0" smtClean="0">
                <a:latin typeface="Arial Black" pitchFamily="34" charset="0"/>
              </a:rPr>
              <a:t> l’avviso che il fascicolo relativo alle indagini preliminari è depositato presso la segreteria del P.M. e che le parti e loro difensori hanno facoltà di prenderne visione e di estrarne copia.</a:t>
            </a:r>
            <a:endParaRPr lang="it-IT" dirty="0">
              <a:latin typeface="Arial Black" pitchFamily="34" charset="0"/>
            </a:endParaRPr>
          </a:p>
        </p:txBody>
      </p:sp>
      <p:sp>
        <p:nvSpPr>
          <p:cNvPr id="2253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Elementi della citazione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14282" y="1214422"/>
            <a:ext cx="8643998" cy="4493538"/>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In </a:t>
            </a:r>
            <a:r>
              <a:rPr lang="it-IT" sz="2200" dirty="0" smtClean="0">
                <a:latin typeface="Arial Black" pitchFamily="34" charset="0"/>
                <a:hlinkClick r:id="rId3" action="ppaction://hlinkfile" tooltip="Diritto"/>
              </a:rPr>
              <a:t>Diritto</a:t>
            </a:r>
            <a:r>
              <a:rPr lang="it-IT" sz="2200" dirty="0" smtClean="0">
                <a:latin typeface="Arial Black" pitchFamily="34" charset="0"/>
              </a:rPr>
              <a:t> con il termine </a:t>
            </a:r>
            <a:r>
              <a:rPr lang="it-IT" sz="2200" b="1" u="sng" dirty="0" smtClean="0">
                <a:solidFill>
                  <a:srgbClr val="FF0000"/>
                </a:solidFill>
                <a:latin typeface="Arial Black" pitchFamily="34" charset="0"/>
              </a:rPr>
              <a:t>illecito</a:t>
            </a:r>
            <a:r>
              <a:rPr lang="it-IT" sz="2200" dirty="0" smtClean="0">
                <a:latin typeface="Arial Black" pitchFamily="34" charset="0"/>
              </a:rPr>
              <a:t> s'intende un </a:t>
            </a:r>
            <a:r>
              <a:rPr lang="it-IT" sz="2200" dirty="0" smtClean="0">
                <a:latin typeface="Arial Black" pitchFamily="34" charset="0"/>
                <a:hlinkClick r:id="rId4" action="ppaction://hlinkfile" tooltip="Comportamento"/>
              </a:rPr>
              <a:t>comportamento umano</a:t>
            </a:r>
            <a:r>
              <a:rPr lang="it-IT" sz="2200" dirty="0" smtClean="0">
                <a:latin typeface="Arial Black" pitchFamily="34" charset="0"/>
              </a:rPr>
              <a:t> contrario all'</a:t>
            </a:r>
            <a:r>
              <a:rPr lang="it-IT" sz="2200" dirty="0" smtClean="0">
                <a:latin typeface="Arial Black" pitchFamily="34" charset="0"/>
                <a:hlinkClick r:id="rId5" action="ppaction://hlinkfile" tooltip="Ordinamento giuridico"/>
              </a:rPr>
              <a:t>ordinamento giuridico</a:t>
            </a:r>
            <a:r>
              <a:rPr lang="it-IT" sz="2200" dirty="0" smtClean="0">
                <a:latin typeface="Arial Black" pitchFamily="34" charset="0"/>
              </a:rPr>
              <a:t>, in quanto costituisce violazione di un </a:t>
            </a:r>
            <a:r>
              <a:rPr lang="it-IT" sz="2200" dirty="0" smtClean="0">
                <a:latin typeface="Arial Black" pitchFamily="34" charset="0"/>
                <a:hlinkClick r:id="rId6" action="ppaction://hlinkfile" tooltip="Dovere"/>
              </a:rPr>
              <a:t>dovere</a:t>
            </a:r>
            <a:r>
              <a:rPr lang="it-IT" sz="2200" dirty="0" smtClean="0">
                <a:latin typeface="Arial Black" pitchFamily="34" charset="0"/>
              </a:rPr>
              <a:t> o di un </a:t>
            </a:r>
            <a:r>
              <a:rPr lang="it-IT" sz="2200" dirty="0" smtClean="0">
                <a:latin typeface="Arial Black" pitchFamily="34" charset="0"/>
                <a:hlinkClick r:id="rId7" action="ppaction://hlinkfile" tooltip="Obbligo"/>
              </a:rPr>
              <a:t>obbligo</a:t>
            </a:r>
            <a:r>
              <a:rPr lang="it-IT" sz="2200" dirty="0" smtClean="0">
                <a:latin typeface="Arial Black" pitchFamily="34" charset="0"/>
              </a:rPr>
              <a:t> posto da una </a:t>
            </a:r>
            <a:r>
              <a:rPr lang="it-IT" sz="2200" dirty="0" smtClean="0">
                <a:latin typeface="Arial Black" pitchFamily="34" charset="0"/>
                <a:hlinkClick r:id="rId8" action="ppaction://hlinkfile" tooltip="Norma (diritto)"/>
              </a:rPr>
              <a:t>norma giuridica</a:t>
            </a:r>
            <a:r>
              <a:rPr lang="it-IT" sz="2200" dirty="0" smtClean="0">
                <a:latin typeface="Arial Black" pitchFamily="34" charset="0"/>
              </a:rPr>
              <a:t> (detta </a:t>
            </a:r>
            <a:r>
              <a:rPr lang="it-IT" sz="2200" i="1" dirty="0" smtClean="0">
                <a:latin typeface="Arial Black" pitchFamily="34" charset="0"/>
              </a:rPr>
              <a:t>primaria</a:t>
            </a:r>
            <a:r>
              <a:rPr lang="it-IT" sz="2200" dirty="0" smtClean="0">
                <a:latin typeface="Arial Black" pitchFamily="34" charset="0"/>
              </a:rPr>
              <a:t>), al quale un'altra norma (detta </a:t>
            </a:r>
            <a:r>
              <a:rPr lang="it-IT" sz="2200" i="1" dirty="0" smtClean="0">
                <a:latin typeface="Arial Black" pitchFamily="34" charset="0"/>
              </a:rPr>
              <a:t>secondaria</a:t>
            </a:r>
            <a:r>
              <a:rPr lang="it-IT" sz="2200" dirty="0" smtClean="0">
                <a:latin typeface="Arial Black" pitchFamily="34" charset="0"/>
              </a:rPr>
              <a:t>) ricollega una </a:t>
            </a:r>
            <a:r>
              <a:rPr lang="it-IT" sz="2200" dirty="0" smtClean="0">
                <a:latin typeface="Arial Black" pitchFamily="34" charset="0"/>
                <a:hlinkClick r:id="rId9" action="ppaction://hlinkfile" tooltip="Sanzione"/>
              </a:rPr>
              <a:t>sanzione</a:t>
            </a:r>
            <a:r>
              <a:rPr lang="it-IT" sz="2200" dirty="0" smtClean="0">
                <a:latin typeface="Arial Black" pitchFamily="34" charset="0"/>
              </a:rPr>
              <a:t>.</a:t>
            </a:r>
          </a:p>
          <a:p>
            <a:pPr algn="ctr"/>
            <a:r>
              <a:rPr lang="it-IT" sz="2200" dirty="0" smtClean="0">
                <a:latin typeface="Arial Black" pitchFamily="34" charset="0"/>
              </a:rPr>
              <a:t>Il comportamento che costituisce l'illecito può essere </a:t>
            </a:r>
            <a:r>
              <a:rPr lang="it-IT" sz="2200" i="1" dirty="0" smtClean="0">
                <a:solidFill>
                  <a:srgbClr val="FF0000"/>
                </a:solidFill>
                <a:latin typeface="Arial Black" pitchFamily="34" charset="0"/>
              </a:rPr>
              <a:t>commissivo</a:t>
            </a:r>
            <a:r>
              <a:rPr lang="it-IT" sz="2200" dirty="0" smtClean="0">
                <a:latin typeface="Arial Black" pitchFamily="34" charset="0"/>
              </a:rPr>
              <a:t> (ossia un'</a:t>
            </a:r>
            <a:r>
              <a:rPr lang="it-IT" sz="2200" i="1" dirty="0" smtClean="0">
                <a:latin typeface="Arial Black" pitchFamily="34" charset="0"/>
              </a:rPr>
              <a:t>azione</a:t>
            </a:r>
            <a:r>
              <a:rPr lang="it-IT" sz="2200" dirty="0" smtClean="0">
                <a:latin typeface="Arial Black" pitchFamily="34" charset="0"/>
              </a:rPr>
              <a:t>), quando viola un obbligo o un dovere negativo (di non fare), oppure </a:t>
            </a:r>
            <a:r>
              <a:rPr lang="it-IT" sz="2200" i="1" dirty="0" smtClean="0">
                <a:solidFill>
                  <a:srgbClr val="FF0000"/>
                </a:solidFill>
                <a:latin typeface="Arial Black" pitchFamily="34" charset="0"/>
              </a:rPr>
              <a:t>omissivo</a:t>
            </a:r>
            <a:r>
              <a:rPr lang="it-IT" sz="2200" dirty="0" smtClean="0">
                <a:latin typeface="Arial Black" pitchFamily="34" charset="0"/>
              </a:rPr>
              <a:t> (ossia un'</a:t>
            </a:r>
            <a:r>
              <a:rPr lang="it-IT" sz="2200" i="1" dirty="0" smtClean="0">
                <a:latin typeface="Arial Black" pitchFamily="34" charset="0"/>
                <a:hlinkClick r:id="rId10" action="ppaction://hlinkfile" tooltip="Omissione"/>
              </a:rPr>
              <a:t>omissione</a:t>
            </a:r>
            <a:r>
              <a:rPr lang="it-IT" sz="2200" dirty="0" smtClean="0">
                <a:latin typeface="Arial Black" pitchFamily="34" charset="0"/>
              </a:rPr>
              <a:t>), quando invece viola un obbligo o un dovere positivo (di fare o di dare). Il </a:t>
            </a:r>
            <a:r>
              <a:rPr lang="it-IT" sz="2200" dirty="0" smtClean="0">
                <a:solidFill>
                  <a:srgbClr val="FF0000"/>
                </a:solidFill>
                <a:latin typeface="Arial Black" pitchFamily="34" charset="0"/>
              </a:rPr>
              <a:t>contrasto tra il comportamento e la norma giuridica primaria</a:t>
            </a:r>
            <a:r>
              <a:rPr lang="it-IT" sz="2200" dirty="0" smtClean="0">
                <a:latin typeface="Arial Black" pitchFamily="34" charset="0"/>
              </a:rPr>
              <a:t> prende il nome di </a:t>
            </a:r>
            <a:r>
              <a:rPr lang="it-IT" sz="2200" b="1" i="1" u="sng" dirty="0" smtClean="0">
                <a:solidFill>
                  <a:srgbClr val="FF0000"/>
                </a:solidFill>
                <a:latin typeface="Arial Black" pitchFamily="34" charset="0"/>
              </a:rPr>
              <a:t>antigiuridicità</a:t>
            </a:r>
            <a:r>
              <a:rPr lang="it-IT" sz="2200" dirty="0" smtClean="0">
                <a:latin typeface="Arial Black" pitchFamily="34" charset="0"/>
              </a:rPr>
              <a:t>.</a:t>
            </a:r>
            <a:endParaRPr lang="it-IT" sz="2200" dirty="0">
              <a:latin typeface="Arial Black" pitchFamily="34" charset="0"/>
            </a:endParaRPr>
          </a:p>
        </p:txBody>
      </p:sp>
      <p:sp>
        <p:nvSpPr>
          <p:cNvPr id="7173" name="CasellaDiTesto 7"/>
          <p:cNvSpPr txBox="1">
            <a:spLocks noChangeArrowheads="1"/>
          </p:cNvSpPr>
          <p:nvPr/>
        </p:nvSpPr>
        <p:spPr bwMode="auto">
          <a:xfrm>
            <a:off x="928662" y="500042"/>
            <a:ext cx="7343775" cy="641350"/>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L’illecito penale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0" y="1214422"/>
            <a:ext cx="9144000"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 citazione è notificata, a cura della P.G., all’imputato, al suo difensore e alla parte offesa </a:t>
            </a:r>
            <a:r>
              <a:rPr lang="it-IT" sz="2400" u="sng" dirty="0" smtClean="0">
                <a:latin typeface="Arial Black" pitchFamily="34" charset="0"/>
              </a:rPr>
              <a:t>almeno 30 giorni prima dell’udienza</a:t>
            </a:r>
            <a:r>
              <a:rPr lang="it-IT" sz="2400" dirty="0" smtClean="0">
                <a:latin typeface="Arial Black" pitchFamily="34" charset="0"/>
              </a:rPr>
              <a:t>. </a:t>
            </a:r>
            <a:r>
              <a:rPr lang="it-IT" sz="2400" b="1" dirty="0" smtClean="0">
                <a:solidFill>
                  <a:srgbClr val="FF0000"/>
                </a:solidFill>
                <a:latin typeface="Arial Black" pitchFamily="34" charset="0"/>
              </a:rPr>
              <a:t>E’ nulla</a:t>
            </a:r>
            <a:r>
              <a:rPr lang="it-IT" sz="2400" dirty="0" smtClean="0">
                <a:latin typeface="Arial Black" pitchFamily="34" charset="0"/>
              </a:rPr>
              <a:t> la citazione a giudizio disposta dalla P.G. qualora manchi la formulazione dell’imputazione e la sottoscrizione del P.M., in quanto tale mancanza determina la violazione del diritto di difesa dell’imputato cui non è consentito di conoscere il fatto-reato contestatogli. </a:t>
            </a:r>
            <a:r>
              <a:rPr lang="it-IT" sz="2400" b="1" dirty="0" smtClean="0">
                <a:solidFill>
                  <a:srgbClr val="FF0000"/>
                </a:solidFill>
                <a:latin typeface="Arial Black" pitchFamily="34" charset="0"/>
              </a:rPr>
              <a:t>La citazione è altresì nulla</a:t>
            </a:r>
            <a:r>
              <a:rPr lang="it-IT" sz="2400" dirty="0" smtClean="0">
                <a:latin typeface="Arial Black" pitchFamily="34" charset="0"/>
              </a:rPr>
              <a:t> se l’imputato non è identificato in modo certo ovvero se manca o è insufficiente l’indicazione di uno dei requisiti sopra visti.</a:t>
            </a:r>
            <a:endParaRPr lang="it-IT" sz="2400" dirty="0">
              <a:latin typeface="Arial Black" pitchFamily="34" charset="0"/>
            </a:endParaRPr>
          </a:p>
        </p:txBody>
      </p:sp>
      <p:sp>
        <p:nvSpPr>
          <p:cNvPr id="2253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Notifica e nullità della citazione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214282" y="1196975"/>
            <a:ext cx="8715436" cy="2677656"/>
          </a:xfrm>
          <a:prstGeom prst="rect">
            <a:avLst/>
          </a:prstGeom>
          <a:noFill/>
          <a:ln w="9525">
            <a:noFill/>
            <a:miter lim="800000"/>
            <a:headEnd/>
            <a:tailEnd/>
          </a:ln>
        </p:spPr>
        <p:txBody>
          <a:bodyPr wrap="square">
            <a:spAutoFit/>
          </a:bodyPr>
          <a:lstStyle/>
          <a:p>
            <a:pPr algn="ctr"/>
            <a:r>
              <a:rPr lang="it-IT" sz="2000" u="sng" dirty="0" smtClean="0">
                <a:solidFill>
                  <a:srgbClr val="FF0000"/>
                </a:solidFill>
                <a:latin typeface="Arial Black" pitchFamily="34" charset="0"/>
              </a:rPr>
              <a:t>Il P.M. ha, formalmente, un ruolo predominante nella fase delle indagini preliminari</a:t>
            </a:r>
            <a:r>
              <a:rPr lang="it-IT" sz="2000" dirty="0" smtClean="0">
                <a:latin typeface="Arial Black" pitchFamily="34" charset="0"/>
              </a:rPr>
              <a:t>, potendo svolgere tutte le indagini che ritiene necessarie, anche in forme atipiche, ai fini di valutare l’opportunità di esercitare l’azione penale o, viceversa, di chiedere l’archiviazione della notizia di reato.</a:t>
            </a:r>
          </a:p>
          <a:p>
            <a:pPr algn="ctr"/>
            <a:r>
              <a:rPr lang="it-IT" sz="800" dirty="0" smtClean="0">
                <a:latin typeface="Arial Black" pitchFamily="34" charset="0"/>
              </a:rPr>
              <a:t> </a:t>
            </a:r>
          </a:p>
          <a:p>
            <a:pPr algn="ctr"/>
            <a:r>
              <a:rPr lang="it-IT" sz="2000" dirty="0" smtClean="0">
                <a:latin typeface="Arial Black" pitchFamily="34" charset="0"/>
              </a:rPr>
              <a:t>Qualora, invece, l’ipotesi di reato rientri tra quelle di competenza del Giudice di Pace, tale ruolo è essenzialmente svolto dalla P.G. con attività di iniziativa autonoma.</a:t>
            </a:r>
            <a:endParaRPr lang="it-IT" sz="3200" b="1" dirty="0">
              <a:solidFill>
                <a:srgbClr val="FF0000"/>
              </a:solidFill>
              <a:latin typeface="Arial Black" pitchFamily="34" charset="0"/>
            </a:endParaRPr>
          </a:p>
        </p:txBody>
      </p:sp>
      <p:sp>
        <p:nvSpPr>
          <p:cNvPr id="23557"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L’attività </a:t>
            </a:r>
            <a:r>
              <a:rPr lang="it-IT" sz="3600" dirty="0">
                <a:solidFill>
                  <a:schemeClr val="tx1">
                    <a:lumMod val="50000"/>
                    <a:lumOff val="50000"/>
                  </a:schemeClr>
                </a:solidFill>
                <a:latin typeface="Arial Black" pitchFamily="34" charset="0"/>
              </a:rPr>
              <a:t>di indagine del P.M.</a:t>
            </a:r>
          </a:p>
        </p:txBody>
      </p:sp>
      <p:pic>
        <p:nvPicPr>
          <p:cNvPr id="23558" name="Picture 9" descr="1265994528361"/>
          <p:cNvPicPr>
            <a:picLocks noChangeAspect="1" noChangeArrowheads="1"/>
          </p:cNvPicPr>
          <p:nvPr/>
        </p:nvPicPr>
        <p:blipFill>
          <a:blip r:embed="rId2" cstate="print"/>
          <a:srcRect/>
          <a:stretch>
            <a:fillRect/>
          </a:stretch>
        </p:blipFill>
        <p:spPr bwMode="auto">
          <a:xfrm>
            <a:off x="2357422" y="3929066"/>
            <a:ext cx="4452202" cy="1951034"/>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3214678" y="1125538"/>
            <a:ext cx="5715040" cy="5016758"/>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linea generale, </a:t>
            </a:r>
            <a:r>
              <a:rPr lang="it-IT" sz="2000" u="sng" dirty="0" smtClean="0">
                <a:solidFill>
                  <a:srgbClr val="FF0000"/>
                </a:solidFill>
                <a:latin typeface="Arial Black" pitchFamily="34" charset="0"/>
              </a:rPr>
              <a:t>gli atti compiuti dal P.M. nella fase delle indagini preliminari non sono direttamente utilizzabili ai fini della prova, dovendo questa formarsi nel dibattimento</a:t>
            </a:r>
            <a:r>
              <a:rPr lang="it-IT" sz="2000" dirty="0" smtClean="0">
                <a:latin typeface="Arial Black" pitchFamily="34" charset="0"/>
              </a:rPr>
              <a:t>. </a:t>
            </a:r>
          </a:p>
          <a:p>
            <a:pPr algn="ctr"/>
            <a:endParaRPr lang="it-IT" sz="800" dirty="0" smtClean="0">
              <a:latin typeface="Arial Black" pitchFamily="34" charset="0"/>
            </a:endParaRPr>
          </a:p>
          <a:p>
            <a:pPr algn="ctr"/>
            <a:r>
              <a:rPr lang="it-IT" sz="1600" dirty="0" smtClean="0">
                <a:solidFill>
                  <a:srgbClr val="0000CC"/>
                </a:solidFill>
                <a:latin typeface="Arial Black" pitchFamily="34" charset="0"/>
              </a:rPr>
              <a:t>In tema di guida in stato di ebbrezza gli scontrini contenenti dell’esame </a:t>
            </a:r>
            <a:r>
              <a:rPr lang="it-IT" sz="1600" dirty="0" err="1" smtClean="0">
                <a:solidFill>
                  <a:srgbClr val="0000CC"/>
                </a:solidFill>
                <a:latin typeface="Arial Black" pitchFamily="34" charset="0"/>
              </a:rPr>
              <a:t>alcolimetrico</a:t>
            </a:r>
            <a:r>
              <a:rPr lang="it-IT" sz="1600" dirty="0" smtClean="0">
                <a:solidFill>
                  <a:srgbClr val="0000CC"/>
                </a:solidFill>
                <a:latin typeface="Arial Black" pitchFamily="34" charset="0"/>
              </a:rPr>
              <a:t> sono atti irripetibili, essi hanno natura documentale: ne deriva che possono essere prodotti in giudizio.</a:t>
            </a:r>
          </a:p>
          <a:p>
            <a:pPr algn="ctr"/>
            <a:endParaRPr lang="it-IT" sz="800" dirty="0" smtClean="0">
              <a:solidFill>
                <a:srgbClr val="0000CC"/>
              </a:solidFill>
              <a:latin typeface="Arial Black" pitchFamily="34" charset="0"/>
            </a:endParaRPr>
          </a:p>
          <a:p>
            <a:pPr algn="ctr"/>
            <a:r>
              <a:rPr lang="it-IT" sz="1600" dirty="0" smtClean="0">
                <a:solidFill>
                  <a:srgbClr val="0000CC"/>
                </a:solidFill>
                <a:latin typeface="Arial Black" pitchFamily="34" charset="0"/>
              </a:rPr>
              <a:t>Parimenti, costituiscono atti tecnici irripetibili i rilievi segnaletici o fotografici disposti in occasione di un sinistro stradale: è evidente che per effetto di possibili mutamenti delle condizioni atmosferiche o del transito di veicoli, le tracce finirebbero per disperdersi irrimediabilmente e, del resto, non potrebbero in alcun modo essere conservati sino al momento del dibattimento.</a:t>
            </a:r>
            <a:endParaRPr lang="it-IT" sz="1600" b="1" dirty="0">
              <a:solidFill>
                <a:srgbClr val="0000CC"/>
              </a:solidFill>
              <a:latin typeface="Arial Black" pitchFamily="34" charset="0"/>
            </a:endParaRPr>
          </a:p>
        </p:txBody>
      </p:sp>
      <p:sp>
        <p:nvSpPr>
          <p:cNvPr id="24581"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Gli accertamenti tecnici</a:t>
            </a:r>
            <a:r>
              <a:rPr lang="it-IT" sz="3200" dirty="0">
                <a:solidFill>
                  <a:schemeClr val="tx1">
                    <a:lumMod val="50000"/>
                    <a:lumOff val="50000"/>
                  </a:schemeClr>
                </a:solidFill>
                <a:latin typeface="Arial Black" pitchFamily="34" charset="0"/>
              </a:rPr>
              <a:t> </a:t>
            </a:r>
          </a:p>
        </p:txBody>
      </p:sp>
      <p:pic>
        <p:nvPicPr>
          <p:cNvPr id="24582" name="Picture 12" descr="mola"/>
          <p:cNvPicPr>
            <a:picLocks noChangeAspect="1" noChangeArrowheads="1"/>
          </p:cNvPicPr>
          <p:nvPr/>
        </p:nvPicPr>
        <p:blipFill>
          <a:blip r:embed="rId2" cstate="print"/>
          <a:srcRect/>
          <a:stretch>
            <a:fillRect/>
          </a:stretch>
        </p:blipFill>
        <p:spPr bwMode="auto">
          <a:xfrm>
            <a:off x="285720" y="1285860"/>
            <a:ext cx="2663825" cy="3929090"/>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3"/>
          <p:cNvSpPr txBox="1">
            <a:spLocks noChangeArrowheads="1"/>
          </p:cNvSpPr>
          <p:nvPr/>
        </p:nvSpPr>
        <p:spPr bwMode="auto">
          <a:xfrm>
            <a:off x="285720" y="1214422"/>
            <a:ext cx="8572560" cy="4154984"/>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Quando debba procedere a tali accertamenti, il P.M. avvisa la </a:t>
            </a:r>
            <a:r>
              <a:rPr lang="it-IT" sz="2200" u="sng" dirty="0" smtClean="0">
                <a:latin typeface="Arial Black" pitchFamily="34" charset="0"/>
              </a:rPr>
              <a:t>persona sottoposta alle indagini</a:t>
            </a:r>
            <a:r>
              <a:rPr lang="it-IT" sz="2200" dirty="0" smtClean="0">
                <a:latin typeface="Arial Black" pitchFamily="34" charset="0"/>
              </a:rPr>
              <a:t>, la </a:t>
            </a:r>
            <a:r>
              <a:rPr lang="it-IT" sz="2200" u="sng" dirty="0" smtClean="0">
                <a:latin typeface="Arial Black" pitchFamily="34" charset="0"/>
              </a:rPr>
              <a:t>persona offesa dal reato</a:t>
            </a:r>
            <a:r>
              <a:rPr lang="it-IT" sz="2200" dirty="0" smtClean="0">
                <a:latin typeface="Arial Black" pitchFamily="34" charset="0"/>
              </a:rPr>
              <a:t> e i </a:t>
            </a:r>
            <a:r>
              <a:rPr lang="it-IT" sz="2200" u="sng" dirty="0" smtClean="0">
                <a:latin typeface="Arial Black" pitchFamily="34" charset="0"/>
              </a:rPr>
              <a:t>difensori</a:t>
            </a:r>
            <a:r>
              <a:rPr lang="it-IT" sz="2200" dirty="0" smtClean="0">
                <a:latin typeface="Arial Black" pitchFamily="34" charset="0"/>
              </a:rPr>
              <a:t> del </a:t>
            </a:r>
            <a:r>
              <a:rPr lang="it-IT" sz="2200" dirty="0" smtClean="0">
                <a:solidFill>
                  <a:srgbClr val="FF0000"/>
                </a:solidFill>
                <a:latin typeface="Arial Black" pitchFamily="34" charset="0"/>
              </a:rPr>
              <a:t>giorno</a:t>
            </a:r>
            <a:r>
              <a:rPr lang="it-IT" sz="2200" dirty="0" smtClean="0">
                <a:latin typeface="Arial Black" pitchFamily="34" charset="0"/>
              </a:rPr>
              <a:t>, dell’</a:t>
            </a:r>
            <a:r>
              <a:rPr lang="it-IT" sz="2200" dirty="0" smtClean="0">
                <a:solidFill>
                  <a:srgbClr val="FF0000"/>
                </a:solidFill>
                <a:latin typeface="Arial Black" pitchFamily="34" charset="0"/>
              </a:rPr>
              <a:t>ora</a:t>
            </a:r>
            <a:r>
              <a:rPr lang="it-IT" sz="2200" dirty="0" smtClean="0">
                <a:latin typeface="Arial Black" pitchFamily="34" charset="0"/>
              </a:rPr>
              <a:t> e del </a:t>
            </a:r>
            <a:r>
              <a:rPr lang="it-IT" sz="2200" dirty="0" smtClean="0">
                <a:solidFill>
                  <a:srgbClr val="FF0000"/>
                </a:solidFill>
                <a:latin typeface="Arial Black" pitchFamily="34" charset="0"/>
              </a:rPr>
              <a:t>luogo fissati per il conferimento dell’incarico</a:t>
            </a:r>
            <a:r>
              <a:rPr lang="it-IT" sz="2200" dirty="0" smtClean="0">
                <a:latin typeface="Arial Black" pitchFamily="34" charset="0"/>
              </a:rPr>
              <a:t> e della facoltà di nominare consulenti tecnici.</a:t>
            </a:r>
          </a:p>
          <a:p>
            <a:pPr algn="ctr"/>
            <a:r>
              <a:rPr lang="it-IT" sz="2200" dirty="0" smtClean="0">
                <a:latin typeface="Arial Black" pitchFamily="34" charset="0"/>
              </a:rPr>
              <a:t>La persona sottoposta alle indagini è avvisata che è assistita da un difensore di ufficio, ma che può nominarne uno di fiducia. </a:t>
            </a:r>
          </a:p>
          <a:p>
            <a:pPr algn="ctr"/>
            <a:r>
              <a:rPr lang="it-IT" sz="2200" dirty="0" smtClean="0">
                <a:latin typeface="Arial Black" pitchFamily="34" charset="0"/>
              </a:rPr>
              <a:t>I difensori nonché i consulenti tecnici eventualmente nominati hanno diritto di assistere al conferimento dell’incarico, di partecipare agli accertamenti e di formulare osservazioni e riserve.</a:t>
            </a:r>
          </a:p>
        </p:txBody>
      </p:sp>
      <p:sp>
        <p:nvSpPr>
          <p:cNvPr id="25605"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Fase di accertamento</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3"/>
          <p:cNvSpPr txBox="1">
            <a:spLocks noChangeArrowheads="1"/>
          </p:cNvSpPr>
          <p:nvPr/>
        </p:nvSpPr>
        <p:spPr bwMode="auto">
          <a:xfrm>
            <a:off x="142844" y="1071546"/>
            <a:ext cx="8786874" cy="4308872"/>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Qualora, prima del conferimento dell’incarico, la persona sottoposta alle indagini formuli riserva di </a:t>
            </a:r>
            <a:r>
              <a:rPr lang="it-IT" sz="2200" b="1" dirty="0" smtClean="0">
                <a:solidFill>
                  <a:srgbClr val="0000CC"/>
                </a:solidFill>
                <a:latin typeface="Arial Black" pitchFamily="34" charset="0"/>
              </a:rPr>
              <a:t>promuovere incidente probatorio</a:t>
            </a:r>
            <a:r>
              <a:rPr lang="it-IT" sz="2200" dirty="0" smtClean="0">
                <a:latin typeface="Arial Black" pitchFamily="34" charset="0"/>
              </a:rPr>
              <a:t>, il P.M. dispone che non si proceda agli accertamenti salvo che questi, se differiti, non possano più essere utilmente compiuti.</a:t>
            </a:r>
            <a:endParaRPr lang="it-IT" sz="2200" b="1" dirty="0" smtClean="0">
              <a:solidFill>
                <a:srgbClr val="FF0000"/>
              </a:solidFill>
              <a:latin typeface="Arial Black" pitchFamily="34" charset="0"/>
            </a:endParaRPr>
          </a:p>
          <a:p>
            <a:pPr algn="ctr"/>
            <a:r>
              <a:rPr lang="it-IT" sz="2200" dirty="0" smtClean="0">
                <a:latin typeface="Arial Black" pitchFamily="34" charset="0"/>
              </a:rPr>
              <a:t>Se il P.M., malgrado l’espressa riserva formulata dalla persona sottoposta alle indagini e pur potendo differire utilmente gli accertamenti, </a:t>
            </a:r>
            <a:r>
              <a:rPr lang="it-IT" sz="2200" u="sng" dirty="0" smtClean="0">
                <a:solidFill>
                  <a:srgbClr val="FF0000"/>
                </a:solidFill>
                <a:latin typeface="Arial Black" pitchFamily="34" charset="0"/>
              </a:rPr>
              <a:t>ha ugualmente disposto di procedere alla loro esecuzione, i relativi risultati non possono essere utilizzati nel dibattimento</a:t>
            </a:r>
            <a:r>
              <a:rPr lang="it-IT" sz="2200" dirty="0" smtClean="0">
                <a:latin typeface="Arial Black" pitchFamily="34" charset="0"/>
              </a:rPr>
              <a:t>. </a:t>
            </a:r>
          </a:p>
          <a:p>
            <a:pPr algn="ctr"/>
            <a:r>
              <a:rPr lang="it-IT" dirty="0" smtClean="0">
                <a:solidFill>
                  <a:srgbClr val="0000CC"/>
                </a:solidFill>
                <a:latin typeface="Arial Black" pitchFamily="34" charset="0"/>
              </a:rPr>
              <a:t>Tale ipotesi, ad esempio, può ricorrere nei casi in cui si debba accertare la presenza dì alcool o stupefacenti nel sangue del conducente di un veicolo coinvolto in un sinistro</a:t>
            </a:r>
            <a:r>
              <a:rPr lang="it-IT" sz="1600" dirty="0" smtClean="0">
                <a:latin typeface="Arial Black" pitchFamily="34" charset="0"/>
              </a:rPr>
              <a:t>.</a:t>
            </a:r>
            <a:endParaRPr lang="it-IT" sz="1600" b="1" dirty="0">
              <a:solidFill>
                <a:srgbClr val="FF0000"/>
              </a:solidFill>
              <a:latin typeface="Arial Black" pitchFamily="34" charset="0"/>
            </a:endParaRPr>
          </a:p>
        </p:txBody>
      </p:sp>
      <p:sp>
        <p:nvSpPr>
          <p:cNvPr id="25605"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Fase di accertamento</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3"/>
          <p:cNvSpPr txBox="1">
            <a:spLocks noChangeArrowheads="1"/>
          </p:cNvSpPr>
          <p:nvPr/>
        </p:nvSpPr>
        <p:spPr bwMode="auto">
          <a:xfrm>
            <a:off x="214282" y="1214422"/>
            <a:ext cx="8715436" cy="255454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caso di reato </a:t>
            </a:r>
            <a:r>
              <a:rPr lang="it-IT" sz="2000" u="sng" dirty="0" smtClean="0">
                <a:latin typeface="Arial Black" pitchFamily="34" charset="0"/>
              </a:rPr>
              <a:t>anche con violazioni delle norme sulla circolazione stradale</a:t>
            </a:r>
            <a:r>
              <a:rPr lang="it-IT" sz="2000" dirty="0" smtClean="0">
                <a:latin typeface="Arial Black" pitchFamily="34" charset="0"/>
              </a:rPr>
              <a:t> continua ad essere competente il Giudice di Pace in forza dell’</a:t>
            </a:r>
            <a:r>
              <a:rPr lang="it-IT" sz="2000" dirty="0" smtClean="0">
                <a:solidFill>
                  <a:srgbClr val="FF0000"/>
                </a:solidFill>
                <a:latin typeface="Arial Black" pitchFamily="34" charset="0"/>
              </a:rPr>
              <a:t>art. 4 </a:t>
            </a:r>
            <a:r>
              <a:rPr lang="it-IT" sz="2000" dirty="0" smtClean="0">
                <a:latin typeface="Arial Black" pitchFamily="34" charset="0"/>
              </a:rPr>
              <a:t>del </a:t>
            </a:r>
            <a:r>
              <a:rPr lang="it-IT" sz="2000" b="1" u="sng" dirty="0" err="1" smtClean="0">
                <a:solidFill>
                  <a:srgbClr val="0000CC"/>
                </a:solidFill>
                <a:latin typeface="Arial Black" pitchFamily="34" charset="0"/>
              </a:rPr>
              <a:t>D.Lgs.</a:t>
            </a:r>
            <a:r>
              <a:rPr lang="it-IT" sz="2000" b="1" u="sng" dirty="0" smtClean="0">
                <a:solidFill>
                  <a:srgbClr val="0000CC"/>
                </a:solidFill>
                <a:latin typeface="Arial Black" pitchFamily="34" charset="0"/>
              </a:rPr>
              <a:t> n. 274/2000</a:t>
            </a:r>
            <a:r>
              <a:rPr lang="it-IT" sz="2000" dirty="0" smtClean="0">
                <a:latin typeface="Arial Black" pitchFamily="34" charset="0"/>
              </a:rPr>
              <a:t>, rimane ferma la competenza del Tribunale per i minorenni.</a:t>
            </a:r>
          </a:p>
          <a:p>
            <a:pPr algn="ctr"/>
            <a:r>
              <a:rPr lang="it-IT" sz="2000" dirty="0" smtClean="0">
                <a:latin typeface="Arial Black" pitchFamily="34" charset="0"/>
              </a:rPr>
              <a:t>Ne deriva che, allorché il Tribunale per i minorenni si trovi a dover giudicare un reato di competenza del Giudice di Pace, commesso da un minore, deve irrogare le più miti sanzioni previste dal </a:t>
            </a:r>
            <a:r>
              <a:rPr lang="it-IT" sz="2000" b="1" u="sng" dirty="0" err="1" smtClean="0">
                <a:solidFill>
                  <a:srgbClr val="0000CC"/>
                </a:solidFill>
                <a:latin typeface="Arial Black" pitchFamily="34" charset="0"/>
              </a:rPr>
              <a:t>D.Lgs.</a:t>
            </a:r>
            <a:r>
              <a:rPr lang="it-IT" sz="2000" b="1" u="sng" dirty="0" smtClean="0">
                <a:solidFill>
                  <a:srgbClr val="0000CC"/>
                </a:solidFill>
                <a:latin typeface="Arial Black" pitchFamily="34" charset="0"/>
              </a:rPr>
              <a:t> n. 274/2000</a:t>
            </a:r>
            <a:r>
              <a:rPr lang="it-IT" sz="2000" dirty="0" smtClean="0">
                <a:latin typeface="Arial Black" pitchFamily="34" charset="0"/>
              </a:rPr>
              <a:t>.</a:t>
            </a:r>
            <a:endParaRPr lang="it-IT" sz="2000" dirty="0">
              <a:latin typeface="Arial Black" pitchFamily="34" charset="0"/>
            </a:endParaRPr>
          </a:p>
        </p:txBody>
      </p:sp>
      <p:sp>
        <p:nvSpPr>
          <p:cNvPr id="26629" name="CasellaDiTesto 7"/>
          <p:cNvSpPr txBox="1">
            <a:spLocks noChangeArrowheads="1"/>
          </p:cNvSpPr>
          <p:nvPr/>
        </p:nvSpPr>
        <p:spPr bwMode="auto">
          <a:xfrm>
            <a:off x="0" y="476250"/>
            <a:ext cx="9144000"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La competenza del Giudice di Pace</a:t>
            </a:r>
          </a:p>
        </p:txBody>
      </p:sp>
      <p:pic>
        <p:nvPicPr>
          <p:cNvPr id="26630" name="Picture 11" descr="gdp"/>
          <p:cNvPicPr>
            <a:picLocks noChangeAspect="1" noChangeArrowheads="1"/>
          </p:cNvPicPr>
          <p:nvPr/>
        </p:nvPicPr>
        <p:blipFill>
          <a:blip r:embed="rId2" cstate="print"/>
          <a:srcRect/>
          <a:stretch>
            <a:fillRect/>
          </a:stretch>
        </p:blipFill>
        <p:spPr bwMode="auto">
          <a:xfrm>
            <a:off x="2916238" y="3827463"/>
            <a:ext cx="2951162" cy="204946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3786182" y="1268413"/>
            <a:ext cx="5143536" cy="4154984"/>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Per i reati competente per il giudizio è il </a:t>
            </a:r>
            <a:r>
              <a:rPr lang="it-IT" sz="2000" dirty="0" smtClean="0">
                <a:solidFill>
                  <a:srgbClr val="FF0000"/>
                </a:solidFill>
                <a:latin typeface="Arial Black" pitchFamily="34" charset="0"/>
              </a:rPr>
              <a:t>Giudice di Pace</a:t>
            </a:r>
            <a:r>
              <a:rPr lang="it-IT" sz="2000" dirty="0" smtClean="0">
                <a:latin typeface="Arial Black" pitchFamily="34" charset="0"/>
              </a:rPr>
              <a:t> del luogo in cui il reato è stato consumato.</a:t>
            </a:r>
          </a:p>
          <a:p>
            <a:pPr algn="ctr"/>
            <a:r>
              <a:rPr lang="it-IT" sz="1600" dirty="0" smtClean="0">
                <a:latin typeface="Arial Black" pitchFamily="34" charset="0"/>
              </a:rPr>
              <a:t> </a:t>
            </a:r>
          </a:p>
          <a:p>
            <a:pPr algn="ctr"/>
            <a:r>
              <a:rPr lang="it-IT" sz="2000" dirty="0" smtClean="0">
                <a:latin typeface="Arial Black" pitchFamily="34" charset="0"/>
              </a:rPr>
              <a:t>Davanti al Giudice di Pace si ha connessione di procedimenti: </a:t>
            </a:r>
          </a:p>
          <a:p>
            <a:pPr algn="ctr"/>
            <a:endParaRPr lang="it-IT" sz="800" dirty="0" smtClean="0">
              <a:latin typeface="Arial Black" pitchFamily="34" charset="0"/>
            </a:endParaRPr>
          </a:p>
          <a:p>
            <a:pPr algn="ctr"/>
            <a:r>
              <a:rPr lang="it-IT" sz="2000" dirty="0" smtClean="0">
                <a:solidFill>
                  <a:srgbClr val="0000CC"/>
                </a:solidFill>
                <a:latin typeface="Arial Black" pitchFamily="34" charset="0"/>
              </a:rPr>
              <a:t>a)</a:t>
            </a:r>
            <a:r>
              <a:rPr lang="it-IT" sz="2000" dirty="0" smtClean="0">
                <a:latin typeface="Arial Black" pitchFamily="34" charset="0"/>
              </a:rPr>
              <a:t> se il reato per cui si procede è stato commesso da più persone in concorso o cooperazione fra loro; </a:t>
            </a:r>
          </a:p>
          <a:p>
            <a:pPr algn="ctr"/>
            <a:r>
              <a:rPr lang="it-IT" sz="2000" dirty="0" smtClean="0">
                <a:solidFill>
                  <a:srgbClr val="0000CC"/>
                </a:solidFill>
                <a:latin typeface="Arial Black" pitchFamily="34" charset="0"/>
              </a:rPr>
              <a:t>b)</a:t>
            </a:r>
            <a:r>
              <a:rPr lang="it-IT" sz="2000" dirty="0" smtClean="0">
                <a:latin typeface="Arial Black" pitchFamily="34" charset="0"/>
              </a:rPr>
              <a:t> se una persona è imputata di più reati commessi con una sola azione od omissione.</a:t>
            </a:r>
            <a:endParaRPr lang="it-IT" sz="3200" b="1" dirty="0">
              <a:solidFill>
                <a:srgbClr val="FF0000"/>
              </a:solidFill>
              <a:latin typeface="Arial Black" pitchFamily="34" charset="0"/>
            </a:endParaRPr>
          </a:p>
        </p:txBody>
      </p:sp>
      <p:sp>
        <p:nvSpPr>
          <p:cNvPr id="27653" name="CasellaDiTesto 7"/>
          <p:cNvSpPr txBox="1">
            <a:spLocks noChangeArrowheads="1"/>
          </p:cNvSpPr>
          <p:nvPr/>
        </p:nvSpPr>
        <p:spPr bwMode="auto">
          <a:xfrm>
            <a:off x="0" y="476250"/>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La competenza del Giudice di Pace </a:t>
            </a:r>
            <a:endParaRPr lang="it-IT" sz="3600" dirty="0">
              <a:solidFill>
                <a:schemeClr val="tx1">
                  <a:lumMod val="50000"/>
                  <a:lumOff val="50000"/>
                </a:schemeClr>
              </a:solidFill>
              <a:latin typeface="Arial Black" pitchFamily="34" charset="0"/>
            </a:endParaRPr>
          </a:p>
        </p:txBody>
      </p:sp>
      <p:pic>
        <p:nvPicPr>
          <p:cNvPr id="7" name="Picture 11" descr="gdp"/>
          <p:cNvPicPr>
            <a:picLocks noChangeAspect="1" noChangeArrowheads="1"/>
          </p:cNvPicPr>
          <p:nvPr/>
        </p:nvPicPr>
        <p:blipFill>
          <a:blip r:embed="rId2" cstate="print"/>
          <a:srcRect/>
          <a:stretch>
            <a:fillRect/>
          </a:stretch>
        </p:blipFill>
        <p:spPr bwMode="auto">
          <a:xfrm>
            <a:off x="285720" y="2000240"/>
            <a:ext cx="3497529" cy="242889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323850" y="2492375"/>
            <a:ext cx="8496300" cy="1077913"/>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r>
              <a:rPr lang="it-IT" sz="3200" b="1">
                <a:solidFill>
                  <a:srgbClr val="FF0000"/>
                </a:solidFill>
                <a:latin typeface="Arial Black" pitchFamily="34" charset="0"/>
              </a:rPr>
              <a:t> </a:t>
            </a:r>
          </a:p>
        </p:txBody>
      </p:sp>
      <p:sp>
        <p:nvSpPr>
          <p:cNvPr id="28677" name="CasellaDiTesto 7"/>
          <p:cNvSpPr txBox="1">
            <a:spLocks noChangeArrowheads="1"/>
          </p:cNvSpPr>
          <p:nvPr/>
        </p:nvSpPr>
        <p:spPr bwMode="auto">
          <a:xfrm>
            <a:off x="571472" y="500042"/>
            <a:ext cx="8135938"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Competenza </a:t>
            </a:r>
            <a:r>
              <a:rPr lang="it-IT" sz="3600" dirty="0" smtClean="0">
                <a:solidFill>
                  <a:schemeClr val="tx1">
                    <a:lumMod val="50000"/>
                    <a:lumOff val="50000"/>
                  </a:schemeClr>
                </a:solidFill>
                <a:latin typeface="Arial Black" pitchFamily="34" charset="0"/>
              </a:rPr>
              <a:t>territoriale</a:t>
            </a:r>
            <a:endParaRPr lang="it-IT" sz="3200" dirty="0">
              <a:solidFill>
                <a:schemeClr val="tx1">
                  <a:lumMod val="50000"/>
                  <a:lumOff val="50000"/>
                </a:schemeClr>
              </a:solidFill>
              <a:latin typeface="Arial Black" pitchFamily="34" charset="0"/>
            </a:endParaRPr>
          </a:p>
        </p:txBody>
      </p:sp>
      <p:sp>
        <p:nvSpPr>
          <p:cNvPr id="9217" name="Rectangle 1"/>
          <p:cNvSpPr>
            <a:spLocks noChangeArrowheads="1"/>
          </p:cNvSpPr>
          <p:nvPr/>
        </p:nvSpPr>
        <p:spPr bwMode="auto">
          <a:xfrm>
            <a:off x="0" y="1285860"/>
            <a:ext cx="45720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Se i reati sono stati commessi in </a:t>
            </a:r>
            <a:r>
              <a:rPr kumimoji="0" lang="it-IT" sz="2000"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luoghi diversi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la competenza per territorio appartiene per tutti al Giudice di Pace del luogo in cui è stato commesso il primo reato.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Se non è possibile determinare in tal modo la competenza, questa appartiene al Giudice di Pace del luogo in cui è iniziato il primo dei procedimenti connessi.</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8" descr="File:Italian traffic signs - inizio regione autostrade.svg">
            <a:hlinkClick r:id="rId2"/>
          </p:cNvPr>
          <p:cNvPicPr>
            <a:picLocks noChangeAspect="1" noChangeArrowheads="1"/>
          </p:cNvPicPr>
          <p:nvPr/>
        </p:nvPicPr>
        <p:blipFill>
          <a:blip r:embed="rId3"/>
          <a:srcRect/>
          <a:stretch>
            <a:fillRect/>
          </a:stretch>
        </p:blipFill>
        <p:spPr bwMode="auto">
          <a:xfrm>
            <a:off x="4685904" y="1428736"/>
            <a:ext cx="4214480" cy="3786214"/>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214282" y="1214422"/>
            <a:ext cx="8715436" cy="2246769"/>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a:t>
            </a:r>
            <a:r>
              <a:rPr lang="it-IT" sz="2000" b="1" dirty="0" smtClean="0">
                <a:latin typeface="Arial Black" pitchFamily="34" charset="0"/>
              </a:rPr>
              <a:t> </a:t>
            </a:r>
            <a:r>
              <a:rPr lang="it-IT" sz="2000" dirty="0" smtClean="0">
                <a:latin typeface="Arial Black" pitchFamily="34" charset="0"/>
              </a:rPr>
              <a:t>completamento dell’analisi dei profili penalistici dell’infortunistica stradale, si procede ad una </a:t>
            </a:r>
            <a:r>
              <a:rPr lang="it-IT" sz="2000" dirty="0" smtClean="0">
                <a:solidFill>
                  <a:srgbClr val="0000CC"/>
                </a:solidFill>
                <a:latin typeface="Arial Black" pitchFamily="34" charset="0"/>
              </a:rPr>
              <a:t>breve analisi dei principali reati previsti dal nuovo </a:t>
            </a:r>
            <a:r>
              <a:rPr lang="it-IT" sz="2000" b="1" u="sng" dirty="0" smtClean="0">
                <a:solidFill>
                  <a:srgbClr val="FF0000"/>
                </a:solidFill>
                <a:latin typeface="Arial Black" pitchFamily="34" charset="0"/>
              </a:rPr>
              <a:t>Codice della Strada</a:t>
            </a:r>
            <a:r>
              <a:rPr lang="it-IT" sz="2000" dirty="0" smtClean="0">
                <a:latin typeface="Arial Black" pitchFamily="34" charset="0"/>
              </a:rPr>
              <a:t>, anche alla luce delle recenti modifiche legislative intervenute tra il 2003 ed il 2007 per i reati di </a:t>
            </a:r>
            <a:r>
              <a:rPr lang="it-IT" sz="2000" dirty="0" smtClean="0">
                <a:solidFill>
                  <a:srgbClr val="FF0000"/>
                </a:solidFill>
                <a:latin typeface="Arial Black" pitchFamily="34" charset="0"/>
              </a:rPr>
              <a:t>guida in stato di ebbrezza</a:t>
            </a:r>
            <a:r>
              <a:rPr lang="it-IT" sz="2000" dirty="0" smtClean="0">
                <a:latin typeface="Arial Black" pitchFamily="34" charset="0"/>
              </a:rPr>
              <a:t> (</a:t>
            </a:r>
            <a:r>
              <a:rPr lang="it-IT" sz="2000" dirty="0" smtClean="0">
                <a:solidFill>
                  <a:srgbClr val="FF0000"/>
                </a:solidFill>
                <a:latin typeface="Arial Black" pitchFamily="34" charset="0"/>
              </a:rPr>
              <a:t>art. 186</a:t>
            </a:r>
            <a:r>
              <a:rPr lang="it-IT" sz="2000" dirty="0" smtClean="0">
                <a:latin typeface="Arial Black" pitchFamily="34" charset="0"/>
              </a:rPr>
              <a:t>), </a:t>
            </a:r>
            <a:r>
              <a:rPr lang="it-IT" sz="2000" dirty="0" smtClean="0">
                <a:solidFill>
                  <a:srgbClr val="FF0000"/>
                </a:solidFill>
                <a:latin typeface="Arial Black" pitchFamily="34" charset="0"/>
              </a:rPr>
              <a:t>guida sotto l’effetto di sostanze stupefacenti</a:t>
            </a:r>
            <a:r>
              <a:rPr lang="it-IT" sz="2000" dirty="0" smtClean="0">
                <a:latin typeface="Arial Black" pitchFamily="34" charset="0"/>
              </a:rPr>
              <a:t> (</a:t>
            </a:r>
            <a:r>
              <a:rPr lang="it-IT" sz="2000" dirty="0" smtClean="0">
                <a:solidFill>
                  <a:srgbClr val="FF0000"/>
                </a:solidFill>
                <a:latin typeface="Arial Black" pitchFamily="34" charset="0"/>
              </a:rPr>
              <a:t>art. 187</a:t>
            </a:r>
            <a:r>
              <a:rPr lang="it-IT" sz="2000" dirty="0" smtClean="0">
                <a:latin typeface="Arial Black" pitchFamily="34" charset="0"/>
              </a:rPr>
              <a:t>) ed </a:t>
            </a:r>
            <a:r>
              <a:rPr lang="it-IT" sz="2000" dirty="0" smtClean="0">
                <a:solidFill>
                  <a:srgbClr val="FF0000"/>
                </a:solidFill>
                <a:latin typeface="Arial Black" pitchFamily="34" charset="0"/>
              </a:rPr>
              <a:t>omissione di soccorso</a:t>
            </a:r>
            <a:r>
              <a:rPr lang="it-IT" sz="2000" dirty="0" smtClean="0">
                <a:latin typeface="Arial Black" pitchFamily="34" charset="0"/>
              </a:rPr>
              <a:t> (</a:t>
            </a:r>
            <a:r>
              <a:rPr lang="it-IT" sz="2000" dirty="0" smtClean="0">
                <a:solidFill>
                  <a:srgbClr val="FF0000"/>
                </a:solidFill>
                <a:latin typeface="Arial Black" pitchFamily="34" charset="0"/>
              </a:rPr>
              <a:t>art. 189</a:t>
            </a:r>
            <a:r>
              <a:rPr lang="it-IT" sz="2000" dirty="0" smtClean="0">
                <a:latin typeface="Arial Black" pitchFamily="34" charset="0"/>
              </a:rPr>
              <a:t>).</a:t>
            </a:r>
            <a:endParaRPr lang="it-IT" sz="3200" b="1" dirty="0">
              <a:solidFill>
                <a:srgbClr val="FF0000"/>
              </a:solidFill>
              <a:latin typeface="Arial Black" pitchFamily="34" charset="0"/>
            </a:endParaRPr>
          </a:p>
        </p:txBody>
      </p:sp>
      <p:sp>
        <p:nvSpPr>
          <p:cNvPr id="29701"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Narrow" pitchFamily="34" charset="0"/>
              </a:rPr>
              <a:t>Gli illeciti penali nel nuovo </a:t>
            </a:r>
            <a:r>
              <a:rPr lang="it-IT" sz="3600" b="1" dirty="0" smtClean="0">
                <a:solidFill>
                  <a:schemeClr val="tx1">
                    <a:lumMod val="50000"/>
                    <a:lumOff val="50000"/>
                  </a:schemeClr>
                </a:solidFill>
                <a:latin typeface="Arial Narrow" pitchFamily="34" charset="0"/>
              </a:rPr>
              <a:t>Codice </a:t>
            </a:r>
            <a:r>
              <a:rPr lang="it-IT" sz="3600" b="1" dirty="0">
                <a:solidFill>
                  <a:schemeClr val="tx1">
                    <a:lumMod val="50000"/>
                    <a:lumOff val="50000"/>
                  </a:schemeClr>
                </a:solidFill>
                <a:latin typeface="Arial Narrow" pitchFamily="34" charset="0"/>
              </a:rPr>
              <a:t>della </a:t>
            </a:r>
            <a:r>
              <a:rPr lang="it-IT" sz="3600" b="1" dirty="0" smtClean="0">
                <a:solidFill>
                  <a:schemeClr val="tx1">
                    <a:lumMod val="50000"/>
                    <a:lumOff val="50000"/>
                  </a:schemeClr>
                </a:solidFill>
                <a:latin typeface="Arial Narrow" pitchFamily="34" charset="0"/>
              </a:rPr>
              <a:t>Strada</a:t>
            </a:r>
            <a:endParaRPr lang="it-IT" sz="3600" b="1" dirty="0">
              <a:solidFill>
                <a:schemeClr val="tx1">
                  <a:lumMod val="50000"/>
                  <a:lumOff val="50000"/>
                </a:schemeClr>
              </a:solidFill>
              <a:latin typeface="Arial Narrow" pitchFamily="34" charset="0"/>
            </a:endParaRPr>
          </a:p>
        </p:txBody>
      </p:sp>
      <p:pic>
        <p:nvPicPr>
          <p:cNvPr id="29702" name="Picture 13" descr="guida-ebrezza-alcol"/>
          <p:cNvPicPr>
            <a:picLocks noChangeAspect="1" noChangeArrowheads="1"/>
          </p:cNvPicPr>
          <p:nvPr/>
        </p:nvPicPr>
        <p:blipFill>
          <a:blip r:embed="rId2" cstate="print"/>
          <a:srcRect/>
          <a:stretch>
            <a:fillRect/>
          </a:stretch>
        </p:blipFill>
        <p:spPr bwMode="auto">
          <a:xfrm>
            <a:off x="2588042" y="3571876"/>
            <a:ext cx="3984222" cy="2255618"/>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3"/>
          <p:cNvSpPr txBox="1">
            <a:spLocks noChangeArrowheads="1"/>
          </p:cNvSpPr>
          <p:nvPr/>
        </p:nvSpPr>
        <p:spPr bwMode="auto">
          <a:xfrm>
            <a:off x="214282" y="1214422"/>
            <a:ext cx="8715436" cy="2246769"/>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t>
            </a:r>
            <a:r>
              <a:rPr lang="it-IT" sz="2000" dirty="0" smtClean="0">
                <a:solidFill>
                  <a:srgbClr val="FF0000"/>
                </a:solidFill>
                <a:latin typeface="Arial Black" pitchFamily="34" charset="0"/>
              </a:rPr>
              <a:t>art. 186 C.d.S.</a:t>
            </a:r>
            <a:r>
              <a:rPr lang="it-IT" sz="2000" dirty="0" smtClean="0">
                <a:latin typeface="Arial Black" pitchFamily="34" charset="0"/>
              </a:rPr>
              <a:t> vieta dì porsi alla guida in stato di ebbrezza in conseguenza dell’uso di bevande alcoliche. </a:t>
            </a:r>
          </a:p>
          <a:p>
            <a:pPr algn="ctr"/>
            <a:r>
              <a:rPr lang="it-IT" sz="2000" dirty="0" smtClean="0">
                <a:latin typeface="Arial Black" pitchFamily="34" charset="0"/>
              </a:rPr>
              <a:t>Sotto la spinta di tragici fatti di cronaca e dell’aumento del numero dei sinistri provati da soggetti postisi alla guida di veicoli sotto l’influenza dell’alcool, con il </a:t>
            </a:r>
            <a:r>
              <a:rPr lang="it-IT" sz="2000" b="1" dirty="0" err="1" smtClean="0">
                <a:solidFill>
                  <a:srgbClr val="0000CC"/>
                </a:solidFill>
                <a:latin typeface="Arial Black" pitchFamily="34" charset="0"/>
              </a:rPr>
              <a:t>D.Lgs.</a:t>
            </a:r>
            <a:r>
              <a:rPr lang="it-IT" sz="2000" b="1" dirty="0" smtClean="0">
                <a:solidFill>
                  <a:srgbClr val="0000CC"/>
                </a:solidFill>
                <a:latin typeface="Arial Black" pitchFamily="34" charset="0"/>
              </a:rPr>
              <a:t> 03/08/2007, n. 117</a:t>
            </a:r>
            <a:r>
              <a:rPr lang="it-IT" sz="2000" dirty="0" smtClean="0">
                <a:latin typeface="Arial Black" pitchFamily="34" charset="0"/>
              </a:rPr>
              <a:t>, il legislatore ha ulteriormente inasprito le sanzioni, sia di natura penale che amministrativa.</a:t>
            </a:r>
            <a:endParaRPr lang="it-IT" sz="2000" dirty="0">
              <a:latin typeface="Arial Black" pitchFamily="34" charset="0"/>
            </a:endParaRPr>
          </a:p>
        </p:txBody>
      </p:sp>
      <p:sp>
        <p:nvSpPr>
          <p:cNvPr id="30725" name="CasellaDiTesto 7"/>
          <p:cNvSpPr txBox="1">
            <a:spLocks noChangeArrowheads="1"/>
          </p:cNvSpPr>
          <p:nvPr/>
        </p:nvSpPr>
        <p:spPr bwMode="auto">
          <a:xfrm>
            <a:off x="971550" y="549275"/>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Guida </a:t>
            </a:r>
            <a:r>
              <a:rPr lang="it-IT" sz="3600" dirty="0" smtClean="0">
                <a:solidFill>
                  <a:schemeClr val="tx1">
                    <a:lumMod val="50000"/>
                    <a:lumOff val="50000"/>
                  </a:schemeClr>
                </a:solidFill>
                <a:latin typeface="Arial Black" pitchFamily="34" charset="0"/>
              </a:rPr>
              <a:t>in stato di ebbrezza</a:t>
            </a:r>
            <a:endParaRPr lang="it-IT" sz="3600" dirty="0">
              <a:solidFill>
                <a:schemeClr val="tx1">
                  <a:lumMod val="50000"/>
                  <a:lumOff val="50000"/>
                </a:schemeClr>
              </a:solidFill>
              <a:latin typeface="Arial Black" pitchFamily="34" charset="0"/>
            </a:endParaRPr>
          </a:p>
        </p:txBody>
      </p:sp>
      <p:pic>
        <p:nvPicPr>
          <p:cNvPr id="30726" name="Picture 10" descr="montecitorio-32965"/>
          <p:cNvPicPr>
            <a:picLocks noChangeAspect="1" noChangeArrowheads="1"/>
          </p:cNvPicPr>
          <p:nvPr/>
        </p:nvPicPr>
        <p:blipFill>
          <a:blip r:embed="rId2" cstate="print"/>
          <a:srcRect/>
          <a:stretch>
            <a:fillRect/>
          </a:stretch>
        </p:blipFill>
        <p:spPr bwMode="auto">
          <a:xfrm>
            <a:off x="3203575" y="3500438"/>
            <a:ext cx="2988032" cy="2071702"/>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142984"/>
            <a:ext cx="9144000"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a:t>
            </a:r>
            <a:r>
              <a:rPr lang="it-IT" sz="2000" dirty="0" smtClean="0">
                <a:latin typeface="Arial Black" pitchFamily="34" charset="0"/>
                <a:hlinkClick r:id="rId3" action="ppaction://hlinkfile" tooltip="Diritto penale"/>
              </a:rPr>
              <a:t>Diritto Penale</a:t>
            </a:r>
            <a:r>
              <a:rPr lang="it-IT" sz="2000" dirty="0" smtClean="0">
                <a:latin typeface="Arial Black" pitchFamily="34" charset="0"/>
              </a:rPr>
              <a:t> con il termine </a:t>
            </a:r>
            <a:r>
              <a:rPr lang="it-IT" sz="2000" b="1" u="sng" dirty="0" smtClean="0">
                <a:solidFill>
                  <a:srgbClr val="FF0000"/>
                </a:solidFill>
                <a:latin typeface="Arial Black" pitchFamily="34" charset="0"/>
              </a:rPr>
              <a:t>antigiuridicità</a:t>
            </a:r>
            <a:r>
              <a:rPr lang="it-IT" sz="2000" dirty="0" smtClean="0">
                <a:latin typeface="Arial Black" pitchFamily="34" charset="0"/>
              </a:rPr>
              <a:t> si esprime il rapporto di contraddizione tra il fatto penalmente rilevante e l'intero </a:t>
            </a:r>
            <a:r>
              <a:rPr lang="it-IT" sz="2000" dirty="0" smtClean="0">
                <a:latin typeface="Arial Black" pitchFamily="34" charset="0"/>
                <a:hlinkClick r:id="rId4" action="ppaction://hlinkfile" tooltip="Ordinamento giuridico"/>
              </a:rPr>
              <a:t>ordinamento giuridico</a:t>
            </a:r>
            <a:r>
              <a:rPr lang="it-IT" sz="2000" dirty="0" smtClean="0">
                <a:latin typeface="Arial Black" pitchFamily="34" charset="0"/>
              </a:rPr>
              <a:t>. Questo rapporto di contraddizione non si configura quando anche una sola </a:t>
            </a:r>
            <a:r>
              <a:rPr lang="it-IT" sz="2000" dirty="0" smtClean="0">
                <a:latin typeface="Arial Black" pitchFamily="34" charset="0"/>
                <a:hlinkClick r:id="rId5" action="ppaction://hlinkfile" tooltip="Norma (diritto)"/>
              </a:rPr>
              <a:t>norma</a:t>
            </a:r>
            <a:r>
              <a:rPr lang="it-IT" sz="2000" dirty="0" smtClean="0">
                <a:latin typeface="Arial Black" pitchFamily="34" charset="0"/>
              </a:rPr>
              <a:t>, ubicata in qualsiasi luogo dell'ordinamento, </a:t>
            </a:r>
            <a:r>
              <a:rPr lang="it-IT" sz="2000" dirty="0" err="1" smtClean="0">
                <a:latin typeface="Arial Black" pitchFamily="34" charset="0"/>
              </a:rPr>
              <a:t>facoltizza</a:t>
            </a:r>
            <a:r>
              <a:rPr lang="it-IT" sz="2000" dirty="0" smtClean="0">
                <a:latin typeface="Arial Black" pitchFamily="34" charset="0"/>
              </a:rPr>
              <a:t> o rende doverosa la realizzazione del fatto penalmente rilevante. Si dà infatti il nome di </a:t>
            </a:r>
            <a:r>
              <a:rPr lang="it-IT" sz="2000" dirty="0" smtClean="0">
                <a:latin typeface="Arial Black" pitchFamily="34" charset="0"/>
                <a:hlinkClick r:id="rId6" action="ppaction://hlinkfile" tooltip="Cause di giustificazione"/>
              </a:rPr>
              <a:t>cause di giustificazione</a:t>
            </a:r>
            <a:r>
              <a:rPr lang="it-IT" sz="2000" dirty="0" smtClean="0">
                <a:latin typeface="Arial Black" pitchFamily="34" charset="0"/>
              </a:rPr>
              <a:t> all'insieme delle facoltà e dei doveri derivanti da norme che autorizzano o impongono la realizzazione di un fatto. Se il fatto è commesso in assenza di ogni </a:t>
            </a:r>
            <a:r>
              <a:rPr lang="it-IT" sz="2000" dirty="0" smtClean="0">
                <a:latin typeface="Arial Black" pitchFamily="34" charset="0"/>
                <a:hlinkClick r:id="rId7" action="ppaction://hlinkfile" tooltip="Causa di giustificazione"/>
              </a:rPr>
              <a:t>causa di giustificazione</a:t>
            </a:r>
            <a:r>
              <a:rPr lang="it-IT" sz="2000" dirty="0" smtClean="0">
                <a:latin typeface="Arial Black" pitchFamily="34" charset="0"/>
              </a:rPr>
              <a:t>, il fatto è </a:t>
            </a:r>
            <a:r>
              <a:rPr lang="it-IT" sz="2000" b="1" dirty="0" smtClean="0">
                <a:latin typeface="Arial Black" pitchFamily="34" charset="0"/>
              </a:rPr>
              <a:t>antigiuridico</a:t>
            </a:r>
            <a:r>
              <a:rPr lang="it-IT" sz="2000" dirty="0" smtClean="0">
                <a:latin typeface="Arial Black" pitchFamily="34" charset="0"/>
              </a:rPr>
              <a:t>, costituirà </a:t>
            </a:r>
            <a:r>
              <a:rPr lang="it-IT" sz="2000" b="1" dirty="0" smtClean="0">
                <a:solidFill>
                  <a:srgbClr val="FF0000"/>
                </a:solidFill>
                <a:latin typeface="Arial Black" pitchFamily="34" charset="0"/>
                <a:hlinkClick r:id="rId8" action="ppaction://hlinkfile" tooltip="Reato"/>
              </a:rPr>
              <a:t>reato</a:t>
            </a:r>
            <a:r>
              <a:rPr lang="it-IT" sz="2000" dirty="0" smtClean="0">
                <a:latin typeface="Arial Black" pitchFamily="34" charset="0"/>
              </a:rPr>
              <a:t> se concorreranno gli altri estremi del reato (la </a:t>
            </a:r>
            <a:r>
              <a:rPr lang="it-IT" sz="2000" dirty="0" smtClean="0">
                <a:latin typeface="Arial Black" pitchFamily="34" charset="0"/>
                <a:hlinkClick r:id="rId9" action="ppaction://hlinkfile" tooltip="Colpevolezza"/>
              </a:rPr>
              <a:t>colpevolezza</a:t>
            </a:r>
            <a:r>
              <a:rPr lang="it-IT" sz="2000" dirty="0" smtClean="0">
                <a:latin typeface="Arial Black" pitchFamily="34" charset="0"/>
              </a:rPr>
              <a:t> e la </a:t>
            </a:r>
            <a:r>
              <a:rPr lang="it-IT" sz="2000" dirty="0" smtClean="0">
                <a:latin typeface="Arial Black" pitchFamily="34" charset="0"/>
                <a:hlinkClick r:id="rId10" action="ppaction://hlinkfile" tooltip="Punibilità"/>
              </a:rPr>
              <a:t>punibilità</a:t>
            </a:r>
            <a:r>
              <a:rPr lang="it-IT" sz="2000" dirty="0" smtClean="0">
                <a:latin typeface="Arial Black" pitchFamily="34" charset="0"/>
              </a:rPr>
              <a:t>). Se invece è commesso in presenza di una </a:t>
            </a:r>
            <a:r>
              <a:rPr lang="it-IT" sz="2000" dirty="0" smtClean="0">
                <a:latin typeface="Arial Black" pitchFamily="34" charset="0"/>
                <a:hlinkClick r:id="rId7" action="ppaction://hlinkfile" tooltip="Causa di giustificazione"/>
              </a:rPr>
              <a:t>causa di giustificazione</a:t>
            </a:r>
            <a:r>
              <a:rPr lang="it-IT" sz="2000" dirty="0" smtClean="0">
                <a:latin typeface="Arial Black" pitchFamily="34" charset="0"/>
              </a:rPr>
              <a:t>, il fatto è lecito, quindi non costituisce </a:t>
            </a:r>
            <a:r>
              <a:rPr lang="it-IT" sz="2000" b="1" dirty="0" smtClean="0">
                <a:solidFill>
                  <a:srgbClr val="FF0000"/>
                </a:solidFill>
                <a:latin typeface="Arial Black" pitchFamily="34" charset="0"/>
                <a:hlinkClick r:id="rId8" action="ppaction://hlinkfile" tooltip="Reato"/>
              </a:rPr>
              <a:t>reato</a:t>
            </a:r>
            <a:r>
              <a:rPr lang="it-IT" sz="2000" dirty="0" smtClean="0">
                <a:latin typeface="Arial Black" pitchFamily="34" charset="0"/>
              </a:rPr>
              <a:t>, difettando l'estremo dell'</a:t>
            </a:r>
            <a:r>
              <a:rPr lang="it-IT" sz="2000" b="1" dirty="0" smtClean="0">
                <a:latin typeface="Arial Black" pitchFamily="34" charset="0"/>
              </a:rPr>
              <a:t>antigiuridicità</a:t>
            </a:r>
            <a:r>
              <a:rPr lang="it-IT" sz="2000" dirty="0" smtClean="0">
                <a:latin typeface="Arial Black" pitchFamily="34" charset="0"/>
              </a:rPr>
              <a:t>.</a:t>
            </a:r>
            <a:endParaRPr lang="it-IT" sz="2000" dirty="0">
              <a:latin typeface="Arial Black" pitchFamily="34" charset="0"/>
            </a:endParaRPr>
          </a:p>
        </p:txBody>
      </p:sp>
      <p:sp>
        <p:nvSpPr>
          <p:cNvPr id="7173" name="CasellaDiTesto 7"/>
          <p:cNvSpPr txBox="1">
            <a:spLocks noChangeArrowheads="1"/>
          </p:cNvSpPr>
          <p:nvPr/>
        </p:nvSpPr>
        <p:spPr bwMode="auto">
          <a:xfrm>
            <a:off x="0" y="571480"/>
            <a:ext cx="9144000" cy="553998"/>
          </a:xfrm>
          <a:prstGeom prst="rect">
            <a:avLst/>
          </a:prstGeom>
          <a:noFill/>
          <a:ln w="9525">
            <a:noFill/>
            <a:miter lim="800000"/>
            <a:headEnd/>
            <a:tailEnd/>
          </a:ln>
        </p:spPr>
        <p:txBody>
          <a:bodyPr wrap="square">
            <a:spAutoFit/>
          </a:bodyPr>
          <a:lstStyle/>
          <a:p>
            <a:pPr algn="ctr"/>
            <a:r>
              <a:rPr lang="it-IT" sz="3000" dirty="0" smtClean="0">
                <a:solidFill>
                  <a:schemeClr val="tx1">
                    <a:lumMod val="50000"/>
                    <a:lumOff val="50000"/>
                  </a:schemeClr>
                </a:solidFill>
                <a:latin typeface="Arial Black" pitchFamily="34" charset="0"/>
              </a:rPr>
              <a:t>Antigiuridicità e cause di giustificazione</a:t>
            </a:r>
            <a:endParaRPr lang="it-IT" sz="30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3"/>
          <p:cNvSpPr txBox="1">
            <a:spLocks noChangeArrowheads="1"/>
          </p:cNvSpPr>
          <p:nvPr/>
        </p:nvSpPr>
        <p:spPr bwMode="auto">
          <a:xfrm>
            <a:off x="468313" y="476250"/>
            <a:ext cx="8064500"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Sanzioni</a:t>
            </a:r>
            <a:endParaRPr lang="it-IT" sz="3600" dirty="0">
              <a:solidFill>
                <a:schemeClr val="tx1">
                  <a:lumMod val="50000"/>
                  <a:lumOff val="50000"/>
                </a:schemeClr>
              </a:solidFill>
              <a:latin typeface="Arial Black" pitchFamily="34" charset="0"/>
            </a:endParaRPr>
          </a:p>
        </p:txBody>
      </p:sp>
      <p:sp>
        <p:nvSpPr>
          <p:cNvPr id="6145" name="Rectangle 1"/>
          <p:cNvSpPr>
            <a:spLocks noChangeArrowheads="1"/>
          </p:cNvSpPr>
          <p:nvPr/>
        </p:nvSpPr>
        <p:spPr bwMode="auto">
          <a:xfrm>
            <a:off x="0" y="114298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Alla luce della riforma, salvo che il fatto non costituisca più grave reato, </a:t>
            </a:r>
            <a:r>
              <a:rPr kumimoji="0" lang="it-IT" b="0" u="sng" strike="noStrike" cap="none" normalizeH="0" baseline="0" dirty="0" smtClean="0">
                <a:ln>
                  <a:noFill/>
                </a:ln>
                <a:solidFill>
                  <a:srgbClr val="000099"/>
                </a:solidFill>
                <a:effectLst/>
                <a:latin typeface="Arial Black" pitchFamily="34" charset="0"/>
                <a:ea typeface="Times New Roman" pitchFamily="18" charset="0"/>
                <a:cs typeface="Arial" pitchFamily="34" charset="0"/>
              </a:rPr>
              <a:t>il conducente che si pone alla guida di un veicolo sotto l’influsso di sostanze alcoliche è punito</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457200" marR="0" lvl="0" indent="-457200" algn="ctr" defTabSz="914400" rtl="0" eaLnBrk="1" fontAlgn="base" latinLnBrk="0" hangingPunct="1">
              <a:lnSpc>
                <a:spcPct val="100000"/>
              </a:lnSpc>
              <a:spcBef>
                <a:spcPct val="0"/>
              </a:spcBef>
              <a:spcAft>
                <a:spcPct val="0"/>
              </a:spcAft>
              <a:buClrTx/>
              <a:buSzTx/>
              <a:tabLst/>
            </a:pP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a:t>
            </a:r>
            <a:r>
              <a:rPr kumimoji="0" lang="it-IT" b="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con l’</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ammenda da € 500,00 a € 2.000,00</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qualora sia stato accertato un valore corrispondente ad un </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tasso </a:t>
            </a:r>
            <a:r>
              <a:rPr kumimoji="0" lang="it-IT" b="0" u="none" strike="noStrike" cap="none" normalizeH="0" baseline="0" dirty="0" err="1" smtClean="0">
                <a:ln>
                  <a:noFill/>
                </a:ln>
                <a:solidFill>
                  <a:srgbClr val="0000CC"/>
                </a:solidFill>
                <a:effectLst/>
                <a:latin typeface="Arial Black" pitchFamily="34" charset="0"/>
                <a:ea typeface="Times New Roman" pitchFamily="18" charset="0"/>
                <a:cs typeface="Arial" pitchFamily="34" charset="0"/>
              </a:rPr>
              <a:t>alcolemico</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 oltre gli 0,5 e non superiore a 0,8 grammi per litro (g/l)</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con conseguente </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sanzione amministrativa accessoria della sospensione della patente di guida da 3 a 6 mesi</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457200" marR="0" lvl="0" indent="-457200" algn="ctr" defTabSz="914400" rtl="0" eaLnBrk="1" fontAlgn="base" latinLnBrk="0" hangingPunct="1">
              <a:lnSpc>
                <a:spcPct val="100000"/>
              </a:lnSpc>
              <a:spcBef>
                <a:spcPct val="0"/>
              </a:spcBef>
              <a:spcAft>
                <a:spcPct val="0"/>
              </a:spcAft>
              <a:buClrTx/>
              <a:buSzTx/>
              <a:tabLst/>
            </a:pP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b) con l’</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ammenda da € 800,00 a € 3.200,00 e l’arresto fino a 3 mesi</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qualora sia stato accertato un valore corrispondente ad un </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tasso </a:t>
            </a:r>
            <a:r>
              <a:rPr kumimoji="0" lang="it-IT" b="0" u="none" strike="noStrike" cap="none" normalizeH="0" baseline="0" dirty="0" err="1" smtClean="0">
                <a:ln>
                  <a:noFill/>
                </a:ln>
                <a:solidFill>
                  <a:srgbClr val="0000CC"/>
                </a:solidFill>
                <a:effectLst/>
                <a:latin typeface="Arial Black" pitchFamily="34" charset="0"/>
                <a:ea typeface="Times New Roman" pitchFamily="18" charset="0"/>
                <a:cs typeface="Arial" pitchFamily="34" charset="0"/>
              </a:rPr>
              <a:t>alcolemico</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 oltre gli 0,8 e non superiore a 1,5 grammi per litro (g/l)</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con sospensione della patente di guida da 6 mesi ad 1 anno</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457200" marR="0" lvl="0" indent="-457200" algn="ctr" defTabSz="914400" rtl="0" eaLnBrk="1" fontAlgn="base" latinLnBrk="0" hangingPunct="1">
              <a:lnSpc>
                <a:spcPct val="100000"/>
              </a:lnSpc>
              <a:spcBef>
                <a:spcPct val="0"/>
              </a:spcBef>
              <a:spcAft>
                <a:spcPct val="0"/>
              </a:spcAft>
              <a:buClrTx/>
              <a:buSzTx/>
              <a:tabLst/>
            </a:pP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 con l’</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ammenda da € 1.500,00 a € 6.000,00</a:t>
            </a:r>
            <a:r>
              <a:rPr kumimoji="0" lang="it-IT" b="0" u="sng" strike="noStrike" cap="none" normalizeH="0" dirty="0" smtClean="0">
                <a:ln>
                  <a:noFill/>
                </a:ln>
                <a:solidFill>
                  <a:srgbClr val="FF0000"/>
                </a:solidFill>
                <a:effectLst/>
                <a:latin typeface="Arial Black" pitchFamily="34" charset="0"/>
                <a:ea typeface="Times New Roman" pitchFamily="18" charset="0"/>
                <a:cs typeface="Arial" pitchFamily="34" charset="0"/>
              </a:rPr>
              <a:t> e</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l’arresto fino a 6 mesi</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qualora sia stato accertato un valore corrispondente ad un </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tasso </a:t>
            </a:r>
            <a:r>
              <a:rPr kumimoji="0" lang="it-IT" b="0" u="none" strike="noStrike" cap="none" normalizeH="0" baseline="0" dirty="0" err="1" smtClean="0">
                <a:ln>
                  <a:noFill/>
                </a:ln>
                <a:solidFill>
                  <a:srgbClr val="0000CC"/>
                </a:solidFill>
                <a:effectLst/>
                <a:latin typeface="Arial Black" pitchFamily="34" charset="0"/>
                <a:ea typeface="Times New Roman" pitchFamily="18" charset="0"/>
                <a:cs typeface="Arial" pitchFamily="34" charset="0"/>
              </a:rPr>
              <a:t>alcolemico</a:t>
            </a:r>
            <a:r>
              <a:rPr kumimoji="0" lang="it-IT"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 superiore a 1,5 grammi per litro (g/l)</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b="0"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con sospensione della patente di guida da 1 a 2 anni</a:t>
            </a:r>
            <a:r>
              <a:rPr kumimoji="0" lang="it-IT"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3643306" y="1071546"/>
            <a:ext cx="5286412" cy="4708981"/>
          </a:xfrm>
          <a:prstGeom prst="rect">
            <a:avLst/>
          </a:prstGeom>
          <a:noFill/>
          <a:ln w="9525">
            <a:noFill/>
            <a:miter lim="800000"/>
            <a:headEnd/>
            <a:tailEnd/>
          </a:ln>
        </p:spPr>
        <p:txBody>
          <a:bodyPr wrap="square">
            <a:spAutoFit/>
          </a:bodyPr>
          <a:lstStyle/>
          <a:p>
            <a:pPr algn="ctr"/>
            <a:r>
              <a:rPr lang="it-IT" sz="2000" u="sng" dirty="0" smtClean="0">
                <a:solidFill>
                  <a:srgbClr val="FF0000"/>
                </a:solidFill>
                <a:latin typeface="Arial Black" pitchFamily="34" charset="0"/>
              </a:rPr>
              <a:t>La patente di guida è sempre revocata, quando il reato è commesso dal conducente di un autobus o di un veicolo di massa complessiva a pieno carico superiore a 3,5 t o di complessi di veicoli</a:t>
            </a:r>
            <a:r>
              <a:rPr lang="it-IT" sz="2000" dirty="0" smtClean="0">
                <a:latin typeface="Arial Black" pitchFamily="34" charset="0"/>
              </a:rPr>
              <a:t>, ovvero </a:t>
            </a:r>
            <a:r>
              <a:rPr lang="it-IT" sz="2000" u="sng" dirty="0" smtClean="0">
                <a:solidFill>
                  <a:srgbClr val="FF0000"/>
                </a:solidFill>
                <a:latin typeface="Arial Black" pitchFamily="34" charset="0"/>
              </a:rPr>
              <a:t>in caso di recidiva nel biennio</a:t>
            </a:r>
            <a:r>
              <a:rPr lang="it-IT" sz="2000" dirty="0" smtClean="0">
                <a:latin typeface="Arial Black" pitchFamily="34" charset="0"/>
              </a:rPr>
              <a:t>. </a:t>
            </a:r>
          </a:p>
          <a:p>
            <a:pPr algn="ctr"/>
            <a:r>
              <a:rPr lang="it-IT" sz="2000" dirty="0" smtClean="0">
                <a:latin typeface="Arial Black" pitchFamily="34" charset="0"/>
              </a:rPr>
              <a:t>Parimenti, quando lo stesso soggetto compie più violazioni, ivi compreso il </a:t>
            </a:r>
            <a:r>
              <a:rPr lang="it-IT" sz="2000" dirty="0" smtClean="0">
                <a:solidFill>
                  <a:srgbClr val="0000CC"/>
                </a:solidFill>
                <a:latin typeface="Arial Black" pitchFamily="34" charset="0"/>
              </a:rPr>
              <a:t>rifiuto dì sottoporsi agli accertamenti</a:t>
            </a:r>
            <a:r>
              <a:rPr lang="it-IT" sz="2000" dirty="0" smtClean="0">
                <a:latin typeface="Arial Black" pitchFamily="34" charset="0"/>
              </a:rPr>
              <a:t>, nel corso di un biennio, è sempre disposta la sanzione amministrativa accessoria della revoca della patente di guida.</a:t>
            </a:r>
            <a:endParaRPr lang="it-IT" sz="2000" dirty="0">
              <a:latin typeface="Arial Black" pitchFamily="34" charset="0"/>
            </a:endParaRPr>
          </a:p>
        </p:txBody>
      </p:sp>
      <p:sp>
        <p:nvSpPr>
          <p:cNvPr id="32773" name="CasellaDiTesto 7"/>
          <p:cNvSpPr txBox="1">
            <a:spLocks noChangeArrowheads="1"/>
          </p:cNvSpPr>
          <p:nvPr/>
        </p:nvSpPr>
        <p:spPr bwMode="auto">
          <a:xfrm>
            <a:off x="928662" y="428604"/>
            <a:ext cx="7345363"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Revoca della patente</a:t>
            </a:r>
          </a:p>
        </p:txBody>
      </p:sp>
      <p:pic>
        <p:nvPicPr>
          <p:cNvPr id="32774" name="Picture 10" descr="patente-sospesa"/>
          <p:cNvPicPr>
            <a:picLocks noChangeAspect="1" noChangeArrowheads="1"/>
          </p:cNvPicPr>
          <p:nvPr/>
        </p:nvPicPr>
        <p:blipFill>
          <a:blip r:embed="rId2" cstate="print"/>
          <a:srcRect/>
          <a:stretch>
            <a:fillRect/>
          </a:stretch>
        </p:blipFill>
        <p:spPr bwMode="auto">
          <a:xfrm>
            <a:off x="214282" y="1428736"/>
            <a:ext cx="3286148" cy="3714776"/>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285720" y="1071546"/>
            <a:ext cx="8643998" cy="3170099"/>
          </a:xfrm>
          <a:prstGeom prst="rect">
            <a:avLst/>
          </a:prstGeom>
          <a:noFill/>
          <a:ln w="9525">
            <a:noFill/>
            <a:miter lim="800000"/>
            <a:headEnd/>
            <a:tailEnd/>
          </a:ln>
        </p:spPr>
        <p:txBody>
          <a:bodyPr wrap="square">
            <a:spAutoFit/>
          </a:bodyPr>
          <a:lstStyle/>
          <a:p>
            <a:pPr algn="ctr"/>
            <a:r>
              <a:rPr lang="it-IT" sz="2000" u="sng" dirty="0" smtClean="0">
                <a:solidFill>
                  <a:srgbClr val="FF0000"/>
                </a:solidFill>
                <a:latin typeface="Arial Black" pitchFamily="34" charset="0"/>
              </a:rPr>
              <a:t>Se il conducente in stato di ebbrezza provoca un incidente stradale, le pene sono raddoppiate ed è disposto il fermo amministrativo del veicolo per 90 giorni</a:t>
            </a:r>
            <a:r>
              <a:rPr lang="it-IT" sz="2000" dirty="0" smtClean="0">
                <a:latin typeface="Arial Black" pitchFamily="34" charset="0"/>
              </a:rPr>
              <a:t>, salvo che il veicolo appartenga a persona estranea al reato. E’ fatta salva in ogni caso l’applicazione delle sanzioni accessorie della </a:t>
            </a:r>
            <a:r>
              <a:rPr lang="it-IT" sz="2000" u="sng" dirty="0" smtClean="0">
                <a:solidFill>
                  <a:srgbClr val="00B050"/>
                </a:solidFill>
                <a:latin typeface="Arial Black" pitchFamily="34" charset="0"/>
              </a:rPr>
              <a:t>sospensione della patente da 15 giorni a 3 mesi</a:t>
            </a:r>
            <a:r>
              <a:rPr lang="it-IT" sz="2000" dirty="0" smtClean="0">
                <a:latin typeface="Arial Black" pitchFamily="34" charset="0"/>
              </a:rPr>
              <a:t>, quando dal fatto derivi una </a:t>
            </a:r>
            <a:r>
              <a:rPr lang="it-IT" sz="2000" u="sng" dirty="0" smtClean="0">
                <a:solidFill>
                  <a:srgbClr val="00B050"/>
                </a:solidFill>
                <a:latin typeface="Arial Black" pitchFamily="34" charset="0"/>
              </a:rPr>
              <a:t>lesione personale colposa</a:t>
            </a:r>
            <a:r>
              <a:rPr lang="it-IT" sz="2000" dirty="0" smtClean="0">
                <a:latin typeface="Arial Black" pitchFamily="34" charset="0"/>
              </a:rPr>
              <a:t>, </a:t>
            </a:r>
            <a:r>
              <a:rPr lang="it-IT" sz="2000" u="sng" dirty="0" smtClean="0">
                <a:solidFill>
                  <a:srgbClr val="0000CC"/>
                </a:solidFill>
                <a:latin typeface="Arial Black" pitchFamily="34" charset="0"/>
              </a:rPr>
              <a:t>fino a 2 anni</a:t>
            </a:r>
            <a:r>
              <a:rPr lang="it-IT" sz="2000" dirty="0" smtClean="0">
                <a:latin typeface="Arial Black" pitchFamily="34" charset="0"/>
              </a:rPr>
              <a:t> quando dal fatto derivi una </a:t>
            </a:r>
            <a:r>
              <a:rPr lang="it-IT" sz="2000" u="sng" dirty="0" smtClean="0">
                <a:solidFill>
                  <a:srgbClr val="0000CC"/>
                </a:solidFill>
                <a:latin typeface="Arial Black" pitchFamily="34" charset="0"/>
              </a:rPr>
              <a:t>lesione personale colposa grave o gravissima</a:t>
            </a:r>
            <a:r>
              <a:rPr lang="it-IT" sz="2000" dirty="0" smtClean="0">
                <a:latin typeface="Arial Black" pitchFamily="34" charset="0"/>
              </a:rPr>
              <a:t>, </a:t>
            </a:r>
            <a:r>
              <a:rPr lang="it-IT" sz="2000" u="sng" dirty="0" smtClean="0">
                <a:solidFill>
                  <a:srgbClr val="FF0000"/>
                </a:solidFill>
                <a:latin typeface="Arial Black" pitchFamily="34" charset="0"/>
              </a:rPr>
              <a:t>fino a 4 anni</a:t>
            </a:r>
            <a:r>
              <a:rPr lang="it-IT" sz="2000" dirty="0" smtClean="0">
                <a:latin typeface="Arial Black" pitchFamily="34" charset="0"/>
              </a:rPr>
              <a:t> nel caso di </a:t>
            </a:r>
            <a:r>
              <a:rPr lang="it-IT" sz="2000" u="sng" dirty="0" smtClean="0">
                <a:solidFill>
                  <a:srgbClr val="FF0000"/>
                </a:solidFill>
                <a:latin typeface="Arial Black" pitchFamily="34" charset="0"/>
              </a:rPr>
              <a:t>omicidio colposo</a:t>
            </a:r>
            <a:r>
              <a:rPr lang="it-IT" sz="2000" dirty="0" smtClean="0">
                <a:latin typeface="Arial Black" pitchFamily="34" charset="0"/>
              </a:rPr>
              <a:t> con ritiro cautelare della patente di guida. </a:t>
            </a:r>
            <a:endParaRPr lang="it-IT" sz="3200" b="1" dirty="0">
              <a:solidFill>
                <a:srgbClr val="FF0000"/>
              </a:solidFill>
              <a:latin typeface="Arial Black" pitchFamily="34" charset="0"/>
            </a:endParaRPr>
          </a:p>
        </p:txBody>
      </p:sp>
      <p:sp>
        <p:nvSpPr>
          <p:cNvPr id="33797" name="CasellaDiTesto 7"/>
          <p:cNvSpPr txBox="1">
            <a:spLocks noChangeArrowheads="1"/>
          </p:cNvSpPr>
          <p:nvPr/>
        </p:nvSpPr>
        <p:spPr bwMode="auto">
          <a:xfrm>
            <a:off x="214282" y="500042"/>
            <a:ext cx="8715436"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Sanzioni in caso di incidente</a:t>
            </a:r>
            <a:endParaRPr lang="it-IT" sz="3600" dirty="0">
              <a:solidFill>
                <a:schemeClr val="tx1">
                  <a:lumMod val="50000"/>
                  <a:lumOff val="50000"/>
                </a:schemeClr>
              </a:solidFill>
              <a:latin typeface="Arial Black" pitchFamily="34" charset="0"/>
            </a:endParaRPr>
          </a:p>
        </p:txBody>
      </p:sp>
      <p:pic>
        <p:nvPicPr>
          <p:cNvPr id="33798" name="Picture 10" descr="sospensione-patente2"/>
          <p:cNvPicPr>
            <a:picLocks noChangeAspect="1" noChangeArrowheads="1"/>
          </p:cNvPicPr>
          <p:nvPr/>
        </p:nvPicPr>
        <p:blipFill>
          <a:blip r:embed="rId2" cstate="print"/>
          <a:srcRect/>
          <a:stretch>
            <a:fillRect/>
          </a:stretch>
        </p:blipFill>
        <p:spPr bwMode="auto">
          <a:xfrm>
            <a:off x="3143240" y="4286256"/>
            <a:ext cx="2854666" cy="1574740"/>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684213" y="1557338"/>
            <a:ext cx="79200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34821" name="CasellaDiTesto 7"/>
          <p:cNvSpPr txBox="1">
            <a:spLocks noChangeArrowheads="1"/>
          </p:cNvSpPr>
          <p:nvPr/>
        </p:nvSpPr>
        <p:spPr bwMode="auto">
          <a:xfrm>
            <a:off x="0" y="549275"/>
            <a:ext cx="9144000" cy="615553"/>
          </a:xfrm>
          <a:prstGeom prst="rect">
            <a:avLst/>
          </a:prstGeom>
          <a:noFill/>
          <a:ln w="9525">
            <a:noFill/>
            <a:miter lim="800000"/>
            <a:headEnd/>
            <a:tailEnd/>
          </a:ln>
        </p:spPr>
        <p:txBody>
          <a:bodyPr wrap="square">
            <a:spAutoFit/>
          </a:bodyPr>
          <a:lstStyle/>
          <a:p>
            <a:pPr algn="ctr"/>
            <a:r>
              <a:rPr lang="it-IT" sz="3400" dirty="0">
                <a:solidFill>
                  <a:schemeClr val="tx1">
                    <a:lumMod val="50000"/>
                    <a:lumOff val="50000"/>
                  </a:schemeClr>
                </a:solidFill>
                <a:latin typeface="Arial Black" pitchFamily="34" charset="0"/>
              </a:rPr>
              <a:t>Accertamento dello stato di </a:t>
            </a:r>
            <a:r>
              <a:rPr lang="it-IT" sz="3400" dirty="0" smtClean="0">
                <a:solidFill>
                  <a:schemeClr val="tx1">
                    <a:lumMod val="50000"/>
                    <a:lumOff val="50000"/>
                  </a:schemeClr>
                </a:solidFill>
                <a:latin typeface="Arial Black" pitchFamily="34" charset="0"/>
              </a:rPr>
              <a:t>ebbrezza</a:t>
            </a:r>
            <a:endParaRPr lang="it-IT" sz="3200" dirty="0">
              <a:solidFill>
                <a:schemeClr val="tx1">
                  <a:lumMod val="50000"/>
                  <a:lumOff val="50000"/>
                </a:schemeClr>
              </a:solidFill>
              <a:latin typeface="Arial Black" pitchFamily="34" charset="0"/>
            </a:endParaRPr>
          </a:p>
        </p:txBody>
      </p:sp>
      <p:sp>
        <p:nvSpPr>
          <p:cNvPr id="3073" name="Rectangle 1"/>
          <p:cNvSpPr>
            <a:spLocks noChangeArrowheads="1"/>
          </p:cNvSpPr>
          <p:nvPr/>
        </p:nvSpPr>
        <p:spPr bwMode="auto">
          <a:xfrm>
            <a:off x="214282" y="1285860"/>
            <a:ext cx="87154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Per accertare lo stato di ebbrezza del conducente del veicolo non è indispensabile l’utilizzazione degli strumenti tecnici di accertamento previsti dal Codice della Strada e dal regolamento (etilometro)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ma ricavare l’esistenza di tale stato da elementi sintomatici quali l’</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alito vinoso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eloquio sconnesso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andatura barcollante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le </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modalità di guida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o </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altre circostanze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che possano far fondatamente presumere l’esistenza dello stato indicato.</a:t>
            </a:r>
          </a:p>
          <a:p>
            <a:pPr marL="0" marR="0" lvl="0" indent="0" algn="ctr" defTabSz="914400" rtl="0" eaLnBrk="1" fontAlgn="base" latinLnBrk="0" hangingPunct="1">
              <a:lnSpc>
                <a:spcPct val="100000"/>
              </a:lnSpc>
              <a:spcBef>
                <a:spcPct val="0"/>
              </a:spcBef>
              <a:spcAft>
                <a:spcPct val="0"/>
              </a:spcAft>
              <a:buClrTx/>
              <a:buSzTx/>
              <a:buFontTx/>
              <a:buNone/>
              <a:tabLst/>
            </a:pPr>
            <a:endParaRPr lang="it-IT" sz="2000" dirty="0" smtClean="0">
              <a:latin typeface="Arial Black"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In difetto dell’esame </a:t>
            </a:r>
            <a:r>
              <a:rPr kumimoji="0" lang="it-IT" sz="2000" b="0" u="none" strike="noStrike" cap="none" normalizeH="0" baseline="0" dirty="0" err="1" smtClean="0">
                <a:ln>
                  <a:noFill/>
                </a:ln>
                <a:solidFill>
                  <a:schemeClr val="tx1"/>
                </a:solidFill>
                <a:effectLst/>
                <a:latin typeface="Arial Black" pitchFamily="34" charset="0"/>
                <a:ea typeface="Times New Roman" pitchFamily="18" charset="0"/>
                <a:cs typeface="Arial" pitchFamily="34" charset="0"/>
              </a:rPr>
              <a:t>alcolimetrico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per poter ritenere provato lo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stato di ebbrezza penalmente rilevante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occorre che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gli elementi sintomatici di tale stato siano significativi, al di là di ogni ragionevole dubbio</a:t>
            </a:r>
            <a:r>
              <a:rPr kumimoji="0" lang="it-IT" sz="2000" b="0" u="none" strike="noStrike" cap="none" normalizeH="0" baseline="0" dirty="0" smtClean="0">
                <a:ln>
                  <a:noFill/>
                </a:ln>
                <a:effectLst/>
                <a:latin typeface="Arial Black" pitchFamily="34" charset="0"/>
                <a:ea typeface="Times New Roman" pitchFamily="18" charset="0"/>
                <a:cs typeface="Arial" pitchFamily="34" charset="0"/>
              </a:rPr>
              <a:t>.</a:t>
            </a:r>
            <a:r>
              <a:rPr kumimoji="0" lang="it-IT" sz="2000" b="0" u="none" strike="noStrike" cap="none" normalizeH="0" baseline="0" dirty="0" smtClean="0">
                <a:ln>
                  <a:noFill/>
                </a:ln>
                <a:solidFill>
                  <a:schemeClr val="tx1"/>
                </a:solidFill>
                <a:effectLst/>
                <a:latin typeface="Arial Black" pitchFamily="34" charset="0"/>
                <a:cs typeface="Arial" pitchFamily="34" charset="0"/>
              </a:rPr>
              <a:t>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3"/>
          <p:cNvSpPr txBox="1">
            <a:spLocks noChangeArrowheads="1"/>
          </p:cNvSpPr>
          <p:nvPr/>
        </p:nvSpPr>
        <p:spPr bwMode="auto">
          <a:xfrm>
            <a:off x="142844" y="1214422"/>
            <a:ext cx="478634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t>
            </a:r>
            <a:r>
              <a:rPr lang="it-IT" sz="2000" dirty="0" smtClean="0">
                <a:solidFill>
                  <a:srgbClr val="FF0000"/>
                </a:solidFill>
                <a:latin typeface="Arial Black" pitchFamily="34" charset="0"/>
              </a:rPr>
              <a:t>art. 187 C.d.S.</a:t>
            </a:r>
            <a:r>
              <a:rPr lang="it-IT" sz="2000" dirty="0" smtClean="0">
                <a:latin typeface="Arial Black" pitchFamily="34" charset="0"/>
              </a:rPr>
              <a:t> prevede che chiunque si ponga alla guida di un veicolo in stato di alterazione psico-fisica dopo aver assunto sostanze stupefacenti è punito con l’</a:t>
            </a:r>
            <a:r>
              <a:rPr lang="it-IT" sz="2000" u="sng" dirty="0" smtClean="0">
                <a:solidFill>
                  <a:srgbClr val="FF0000"/>
                </a:solidFill>
                <a:latin typeface="Arial Black" pitchFamily="34" charset="0"/>
              </a:rPr>
              <a:t>ammenda da € 1.000,00 ad € 4.000,00 e l’arresto fino al massimo di 3 mesi</a:t>
            </a:r>
            <a:r>
              <a:rPr lang="it-IT" sz="2000" dirty="0" smtClean="0">
                <a:latin typeface="Arial Black" pitchFamily="34" charset="0"/>
              </a:rPr>
              <a:t>. </a:t>
            </a:r>
          </a:p>
          <a:p>
            <a:pPr algn="ctr"/>
            <a:r>
              <a:rPr lang="it-IT" sz="2000" dirty="0" smtClean="0">
                <a:latin typeface="Arial Black" pitchFamily="34" charset="0"/>
              </a:rPr>
              <a:t>All’accertamento del reato consegue in ogni caso la </a:t>
            </a:r>
            <a:r>
              <a:rPr lang="it-IT" sz="2000" u="sng" dirty="0" smtClean="0">
                <a:solidFill>
                  <a:srgbClr val="0000CC"/>
                </a:solidFill>
                <a:latin typeface="Arial Black" pitchFamily="34" charset="0"/>
              </a:rPr>
              <a:t>sanzione amministrativa accessoria della sospensione della patente di guida da 6 mesi ad 1 anno</a:t>
            </a:r>
            <a:r>
              <a:rPr lang="it-IT" sz="2000" dirty="0" smtClean="0">
                <a:latin typeface="Arial Black" pitchFamily="34" charset="0"/>
              </a:rPr>
              <a:t>.</a:t>
            </a:r>
            <a:endParaRPr lang="it-IT" sz="2000" dirty="0">
              <a:latin typeface="Arial Black" pitchFamily="34" charset="0"/>
            </a:endParaRPr>
          </a:p>
        </p:txBody>
      </p:sp>
      <p:sp>
        <p:nvSpPr>
          <p:cNvPr id="30725" name="CasellaDiTesto 7"/>
          <p:cNvSpPr txBox="1">
            <a:spLocks noChangeArrowheads="1"/>
          </p:cNvSpPr>
          <p:nvPr/>
        </p:nvSpPr>
        <p:spPr bwMode="auto">
          <a:xfrm>
            <a:off x="971550" y="549275"/>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Guida </a:t>
            </a:r>
            <a:r>
              <a:rPr lang="it-IT" sz="3600" dirty="0" smtClean="0">
                <a:solidFill>
                  <a:schemeClr val="tx1">
                    <a:lumMod val="50000"/>
                    <a:lumOff val="50000"/>
                  </a:schemeClr>
                </a:solidFill>
                <a:latin typeface="Arial Black" pitchFamily="34" charset="0"/>
              </a:rPr>
              <a:t>in stato di alterazione</a:t>
            </a:r>
            <a:endParaRPr lang="it-IT" sz="3600" dirty="0">
              <a:solidFill>
                <a:schemeClr val="tx1">
                  <a:lumMod val="50000"/>
                  <a:lumOff val="50000"/>
                </a:schemeClr>
              </a:solidFill>
              <a:latin typeface="Arial Black" pitchFamily="34" charset="0"/>
            </a:endParaRPr>
          </a:p>
        </p:txBody>
      </p:sp>
      <p:pic>
        <p:nvPicPr>
          <p:cNvPr id="8" name="Picture 2" descr="http://www.ilpiave.it/imgart/271006/stupefacenti.jpg"/>
          <p:cNvPicPr>
            <a:picLocks noChangeAspect="1" noChangeArrowheads="1"/>
          </p:cNvPicPr>
          <p:nvPr/>
        </p:nvPicPr>
        <p:blipFill>
          <a:blip r:embed="rId2"/>
          <a:srcRect/>
          <a:stretch>
            <a:fillRect/>
          </a:stretch>
        </p:blipFill>
        <p:spPr bwMode="auto">
          <a:xfrm>
            <a:off x="4929189" y="1357298"/>
            <a:ext cx="3976419" cy="4071966"/>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0" y="1071546"/>
            <a:ext cx="9144000"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Analogamente a quanto avviene per il reato di guida in stato di ebbrezza, la </a:t>
            </a:r>
            <a:r>
              <a:rPr lang="it-IT" sz="2000" u="sng" dirty="0" smtClean="0">
                <a:solidFill>
                  <a:srgbClr val="FF0000"/>
                </a:solidFill>
                <a:latin typeface="Arial Black" pitchFamily="34" charset="0"/>
              </a:rPr>
              <a:t>patente di guida è sempre revocata</a:t>
            </a:r>
            <a:r>
              <a:rPr lang="it-IT" sz="2000" dirty="0" smtClean="0">
                <a:latin typeface="Arial Black" pitchFamily="34" charset="0"/>
              </a:rPr>
              <a:t>, </a:t>
            </a:r>
            <a:r>
              <a:rPr lang="it-IT" sz="2000" u="sng" dirty="0" smtClean="0">
                <a:solidFill>
                  <a:srgbClr val="FF0000"/>
                </a:solidFill>
                <a:latin typeface="Arial Black" pitchFamily="34" charset="0"/>
              </a:rPr>
              <a:t>quando il reato è commesso dal conducente di un autobus o di un veicolo di massa complessiva a pieno carico superiore a 3,5 t o di complessi di veicoli</a:t>
            </a:r>
            <a:r>
              <a:rPr lang="it-IT" sz="2000" dirty="0" smtClean="0">
                <a:latin typeface="Arial Black" pitchFamily="34" charset="0"/>
              </a:rPr>
              <a:t>, ovvero in </a:t>
            </a:r>
            <a:r>
              <a:rPr lang="it-IT" sz="2000" u="sng" dirty="0" smtClean="0">
                <a:solidFill>
                  <a:srgbClr val="FF0000"/>
                </a:solidFill>
                <a:latin typeface="Arial Black" pitchFamily="34" charset="0"/>
              </a:rPr>
              <a:t>caso di recidiva nel biennio</a:t>
            </a:r>
            <a:r>
              <a:rPr lang="it-IT" sz="2000" dirty="0" smtClean="0">
                <a:latin typeface="Arial Black" pitchFamily="34" charset="0"/>
              </a:rPr>
              <a:t>.</a:t>
            </a:r>
          </a:p>
          <a:p>
            <a:pPr algn="ctr"/>
            <a:endParaRPr lang="it-IT" sz="2000" dirty="0" smtClean="0">
              <a:latin typeface="Arial Black" pitchFamily="34" charset="0"/>
            </a:endParaRPr>
          </a:p>
          <a:p>
            <a:pPr algn="ctr"/>
            <a:r>
              <a:rPr lang="it-IT" sz="2000" dirty="0" smtClean="0">
                <a:latin typeface="Arial Black" pitchFamily="34" charset="0"/>
              </a:rPr>
              <a:t>Altrettanto analogamente all’ipotesi di cui all’art. </a:t>
            </a:r>
            <a:r>
              <a:rPr lang="it-IT" sz="2000" dirty="0" smtClean="0">
                <a:solidFill>
                  <a:srgbClr val="FF0000"/>
                </a:solidFill>
                <a:latin typeface="Arial Black" pitchFamily="34" charset="0"/>
              </a:rPr>
              <a:t>186 C.d.S.</a:t>
            </a:r>
            <a:r>
              <a:rPr lang="it-IT" sz="2000" dirty="0" smtClean="0">
                <a:latin typeface="Arial Black" pitchFamily="34" charset="0"/>
              </a:rPr>
              <a:t> </a:t>
            </a:r>
            <a:r>
              <a:rPr lang="it-IT" sz="2000" u="sng" dirty="0" smtClean="0">
                <a:solidFill>
                  <a:srgbClr val="FF0000"/>
                </a:solidFill>
                <a:latin typeface="Arial Black" pitchFamily="34" charset="0"/>
              </a:rPr>
              <a:t>il conducente in stato di alterazione psico-fisica dopo aver assunto sostanze di incidente stupefacenti o psicotrope provoca un incidente stradale, le pene sono raddoppiate ed è disposto il fermo amministrativo del veicolo per 90 giorni</a:t>
            </a:r>
            <a:r>
              <a:rPr lang="it-IT" sz="2000" dirty="0" smtClean="0">
                <a:latin typeface="Arial Black" pitchFamily="34" charset="0"/>
              </a:rPr>
              <a:t>, salvo che il veicolo appartenga a persona estranea al reato. </a:t>
            </a:r>
          </a:p>
          <a:p>
            <a:pPr algn="ctr"/>
            <a:r>
              <a:rPr lang="it-IT" sz="2000" dirty="0" smtClean="0">
                <a:solidFill>
                  <a:srgbClr val="0000CC"/>
                </a:solidFill>
                <a:latin typeface="Arial Black" pitchFamily="34" charset="0"/>
              </a:rPr>
              <a:t>E’ fatta, altresì, salva in ogni caso l’applicazione delle sanzioni accessorie previste dagli </a:t>
            </a:r>
            <a:r>
              <a:rPr lang="it-IT" sz="2000" dirty="0" smtClean="0">
                <a:solidFill>
                  <a:srgbClr val="FF0000"/>
                </a:solidFill>
                <a:latin typeface="Arial Black" pitchFamily="34" charset="0"/>
              </a:rPr>
              <a:t>artt. 222 e 223 C.d.S.</a:t>
            </a:r>
            <a:endParaRPr lang="it-IT" sz="2000" dirty="0">
              <a:solidFill>
                <a:srgbClr val="FF0000"/>
              </a:solidFill>
              <a:latin typeface="Arial Black" pitchFamily="34" charset="0"/>
            </a:endParaRPr>
          </a:p>
        </p:txBody>
      </p:sp>
      <p:sp>
        <p:nvSpPr>
          <p:cNvPr id="32773" name="CasellaDiTesto 7"/>
          <p:cNvSpPr txBox="1">
            <a:spLocks noChangeArrowheads="1"/>
          </p:cNvSpPr>
          <p:nvPr/>
        </p:nvSpPr>
        <p:spPr bwMode="auto">
          <a:xfrm>
            <a:off x="928662" y="428604"/>
            <a:ext cx="7345363" cy="641350"/>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Revoca della patente</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684213" y="1557338"/>
            <a:ext cx="79200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34821" name="CasellaDiTesto 7"/>
          <p:cNvSpPr txBox="1">
            <a:spLocks noChangeArrowheads="1"/>
          </p:cNvSpPr>
          <p:nvPr/>
        </p:nvSpPr>
        <p:spPr bwMode="auto">
          <a:xfrm>
            <a:off x="0" y="549275"/>
            <a:ext cx="9144000" cy="584775"/>
          </a:xfrm>
          <a:prstGeom prst="rect">
            <a:avLst/>
          </a:prstGeom>
          <a:noFill/>
          <a:ln w="9525">
            <a:noFill/>
            <a:miter lim="800000"/>
            <a:headEnd/>
            <a:tailEnd/>
          </a:ln>
        </p:spPr>
        <p:txBody>
          <a:bodyPr wrap="square">
            <a:spAutoFit/>
          </a:bodyPr>
          <a:lstStyle/>
          <a:p>
            <a:pPr algn="ctr"/>
            <a:r>
              <a:rPr lang="it-IT" sz="3200" dirty="0">
                <a:solidFill>
                  <a:schemeClr val="tx1">
                    <a:lumMod val="50000"/>
                    <a:lumOff val="50000"/>
                  </a:schemeClr>
                </a:solidFill>
                <a:latin typeface="Arial Black" pitchFamily="34" charset="0"/>
              </a:rPr>
              <a:t>Accertamento dello stato di </a:t>
            </a:r>
            <a:r>
              <a:rPr lang="it-IT" sz="3200" dirty="0" smtClean="0">
                <a:solidFill>
                  <a:schemeClr val="tx1">
                    <a:lumMod val="50000"/>
                    <a:lumOff val="50000"/>
                  </a:schemeClr>
                </a:solidFill>
                <a:latin typeface="Arial Black" pitchFamily="34" charset="0"/>
              </a:rPr>
              <a:t>alterazione</a:t>
            </a:r>
            <a:endParaRPr lang="it-IT" sz="3200" dirty="0">
              <a:solidFill>
                <a:schemeClr val="tx1">
                  <a:lumMod val="50000"/>
                  <a:lumOff val="50000"/>
                </a:schemeClr>
              </a:solidFill>
              <a:latin typeface="Arial Black" pitchFamily="34" charset="0"/>
            </a:endParaRPr>
          </a:p>
        </p:txBody>
      </p:sp>
      <p:sp>
        <p:nvSpPr>
          <p:cNvPr id="3073" name="Rectangle 1"/>
          <p:cNvSpPr>
            <a:spLocks noChangeArrowheads="1"/>
          </p:cNvSpPr>
          <p:nvPr/>
        </p:nvSpPr>
        <p:spPr bwMode="auto">
          <a:xfrm>
            <a:off x="2643174" y="1142984"/>
            <a:ext cx="635798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2000" dirty="0" smtClean="0">
                <a:latin typeface="Arial Black" pitchFamily="34" charset="0"/>
              </a:rPr>
              <a:t>Al fine di acquisire elementi utili per motivare l’obbligo di sottoposizione agli accertamenti, </a:t>
            </a:r>
            <a:r>
              <a:rPr lang="it-IT" sz="2000" u="sng" dirty="0" smtClean="0">
                <a:latin typeface="Arial Black" pitchFamily="34" charset="0"/>
              </a:rPr>
              <a:t>gli organi di Polizia Stradale possono sottoporre i conducenti ad accertamenti qualitativi non invasivi o a prove, anche attraverso apparecchi portatili</a:t>
            </a:r>
            <a:r>
              <a:rPr lang="it-IT" sz="2000" dirty="0" smtClean="0">
                <a:latin typeface="Arial Black" pitchFamily="34" charset="0"/>
              </a:rPr>
              <a:t>. Quando gli accertamenti di forniscono </a:t>
            </a:r>
            <a:r>
              <a:rPr lang="it-IT" sz="2000" b="1" dirty="0" smtClean="0">
                <a:solidFill>
                  <a:srgbClr val="FF0000"/>
                </a:solidFill>
                <a:latin typeface="Arial Black" pitchFamily="34" charset="0"/>
              </a:rPr>
              <a:t>esito positivo</a:t>
            </a:r>
            <a:r>
              <a:rPr lang="it-IT" sz="2000" dirty="0" smtClean="0">
                <a:latin typeface="Arial Black" pitchFamily="34" charset="0"/>
              </a:rPr>
              <a:t>, </a:t>
            </a:r>
            <a:r>
              <a:rPr lang="it-IT" sz="2000" u="sng" dirty="0" smtClean="0">
                <a:solidFill>
                  <a:srgbClr val="FF0000"/>
                </a:solidFill>
                <a:latin typeface="Arial Black" pitchFamily="34" charset="0"/>
              </a:rPr>
              <a:t>gli agenti di Polizia accompagnano il conducente presso strutture sanitarie fisse o mobili, ovvero presso le strutture sanitarie pubbliche per il prelievo di campioni di liquidi biologici ai fini dell’effettuazione degli esami necessari ad accertare la presenza di sostanze stupefacenti per la relativa visita medica</a:t>
            </a:r>
            <a:r>
              <a:rPr lang="it-IT" sz="2000" dirty="0" smtClean="0">
                <a:latin typeface="Arial Black" pitchFamily="34" charset="0"/>
              </a:rPr>
              <a:t>.</a:t>
            </a:r>
            <a:endParaRPr lang="it-IT" sz="2000" dirty="0" smtClean="0">
              <a:latin typeface="Arial Black" pitchFamily="34" charset="0"/>
              <a:ea typeface="Times New Roman" pitchFamily="18" charset="0"/>
              <a:cs typeface="Arial" pitchFamily="34" charset="0"/>
            </a:endParaRPr>
          </a:p>
        </p:txBody>
      </p:sp>
      <p:pic>
        <p:nvPicPr>
          <p:cNvPr id="8" name="Picture 9" descr="NCIS_Mallard_5978"/>
          <p:cNvPicPr>
            <a:picLocks noChangeAspect="1" noChangeArrowheads="1"/>
          </p:cNvPicPr>
          <p:nvPr/>
        </p:nvPicPr>
        <p:blipFill>
          <a:blip r:embed="rId2"/>
          <a:srcRect/>
          <a:stretch>
            <a:fillRect/>
          </a:stretch>
        </p:blipFill>
        <p:spPr bwMode="auto">
          <a:xfrm>
            <a:off x="214283" y="1357298"/>
            <a:ext cx="2214578" cy="3857652"/>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684213" y="1557338"/>
            <a:ext cx="79200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34821" name="CasellaDiTesto 7"/>
          <p:cNvSpPr txBox="1">
            <a:spLocks noChangeArrowheads="1"/>
          </p:cNvSpPr>
          <p:nvPr/>
        </p:nvSpPr>
        <p:spPr bwMode="auto">
          <a:xfrm>
            <a:off x="0" y="549275"/>
            <a:ext cx="9144000" cy="584775"/>
          </a:xfrm>
          <a:prstGeom prst="rect">
            <a:avLst/>
          </a:prstGeom>
          <a:noFill/>
          <a:ln w="9525">
            <a:noFill/>
            <a:miter lim="800000"/>
            <a:headEnd/>
            <a:tailEnd/>
          </a:ln>
        </p:spPr>
        <p:txBody>
          <a:bodyPr wrap="square">
            <a:spAutoFit/>
          </a:bodyPr>
          <a:lstStyle/>
          <a:p>
            <a:pPr algn="ctr"/>
            <a:r>
              <a:rPr lang="it-IT" sz="3200" dirty="0">
                <a:solidFill>
                  <a:schemeClr val="tx1">
                    <a:lumMod val="50000"/>
                    <a:lumOff val="50000"/>
                  </a:schemeClr>
                </a:solidFill>
                <a:latin typeface="Arial Black" pitchFamily="34" charset="0"/>
              </a:rPr>
              <a:t>Accertamento dello stato di </a:t>
            </a:r>
            <a:r>
              <a:rPr lang="it-IT" sz="3200" dirty="0" smtClean="0">
                <a:solidFill>
                  <a:schemeClr val="tx1">
                    <a:lumMod val="50000"/>
                    <a:lumOff val="50000"/>
                  </a:schemeClr>
                </a:solidFill>
                <a:latin typeface="Arial Black" pitchFamily="34" charset="0"/>
              </a:rPr>
              <a:t>alterazione</a:t>
            </a:r>
            <a:endParaRPr lang="it-IT" sz="3200" dirty="0">
              <a:solidFill>
                <a:schemeClr val="tx1">
                  <a:lumMod val="50000"/>
                  <a:lumOff val="50000"/>
                </a:schemeClr>
              </a:solidFill>
              <a:latin typeface="Arial Black" pitchFamily="34" charset="0"/>
            </a:endParaRPr>
          </a:p>
        </p:txBody>
      </p:sp>
      <p:sp>
        <p:nvSpPr>
          <p:cNvPr id="3073" name="Rectangle 1"/>
          <p:cNvSpPr>
            <a:spLocks noChangeArrowheads="1"/>
          </p:cNvSpPr>
          <p:nvPr/>
        </p:nvSpPr>
        <p:spPr bwMode="auto">
          <a:xfrm>
            <a:off x="0" y="1142984"/>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000" dirty="0" smtClean="0">
                <a:latin typeface="Arial Black" pitchFamily="34" charset="0"/>
              </a:rPr>
              <a:t>Vi sono alcune </a:t>
            </a:r>
            <a:r>
              <a:rPr lang="it-IT" sz="2000" dirty="0" smtClean="0">
                <a:solidFill>
                  <a:srgbClr val="FF0000"/>
                </a:solidFill>
                <a:latin typeface="Arial Black" pitchFamily="34" charset="0"/>
              </a:rPr>
              <a:t>sostanziali differenze rispetto alla disciplina relativa alla guida in stato di ebbrezza</a:t>
            </a:r>
            <a:r>
              <a:rPr lang="it-IT" sz="2000" dirty="0" smtClean="0">
                <a:latin typeface="Arial Black" pitchFamily="34" charset="0"/>
              </a:rPr>
              <a:t>.</a:t>
            </a:r>
          </a:p>
          <a:p>
            <a:pPr algn="ctr"/>
            <a:r>
              <a:rPr lang="it-IT" sz="2000" dirty="0" smtClean="0">
                <a:latin typeface="Arial Black" pitchFamily="34" charset="0"/>
              </a:rPr>
              <a:t>Ai fini dell’accertamento del reato di cui all’</a:t>
            </a:r>
            <a:r>
              <a:rPr lang="it-IT" sz="2000" dirty="0" smtClean="0">
                <a:solidFill>
                  <a:srgbClr val="FF0000"/>
                </a:solidFill>
                <a:latin typeface="Arial Black" pitchFamily="34" charset="0"/>
              </a:rPr>
              <a:t>art. 187 C.d.S.</a:t>
            </a:r>
            <a:r>
              <a:rPr lang="it-IT" sz="2000" dirty="0" smtClean="0">
                <a:latin typeface="Arial Black" pitchFamily="34" charset="0"/>
              </a:rPr>
              <a:t> </a:t>
            </a:r>
            <a:r>
              <a:rPr lang="it-IT" sz="2000" u="sng" dirty="0" smtClean="0">
                <a:solidFill>
                  <a:srgbClr val="FF0000"/>
                </a:solidFill>
                <a:latin typeface="Arial Black" pitchFamily="34" charset="0"/>
              </a:rPr>
              <a:t>lo stato dì alterazione psico-fisica derivante dall’uso di sostanze stupefacenti non può essere desunto da elementi indiziari ma deve essere provato attraverso un esame tecnico su campioni di liquidi biologici</a:t>
            </a:r>
            <a:r>
              <a:rPr lang="it-IT" sz="2000" dirty="0" smtClean="0">
                <a:latin typeface="Arial Black" pitchFamily="34" charset="0"/>
              </a:rPr>
              <a:t>. </a:t>
            </a:r>
          </a:p>
          <a:p>
            <a:pPr algn="ctr"/>
            <a:r>
              <a:rPr lang="it-IT" sz="2000" b="1" u="sng" dirty="0" smtClean="0">
                <a:solidFill>
                  <a:srgbClr val="7030A0"/>
                </a:solidFill>
                <a:latin typeface="Arial Black" pitchFamily="34" charset="0"/>
              </a:rPr>
              <a:t>Deve escludersi, inoltre, che lo stato di alterazione possa essere desunto da elementi sintomatici esterni</a:t>
            </a:r>
            <a:r>
              <a:rPr lang="it-IT" sz="2000" dirty="0" smtClean="0">
                <a:latin typeface="Arial Black" pitchFamily="34" charset="0"/>
              </a:rPr>
              <a:t>, come invece è ammesso per l’ipotesi di guida sotto l’influenza dell’alcool.</a:t>
            </a:r>
          </a:p>
          <a:p>
            <a:pPr algn="ctr"/>
            <a:r>
              <a:rPr lang="it-IT" sz="2000" u="sng" dirty="0" smtClean="0">
                <a:latin typeface="Arial Black" pitchFamily="34" charset="0"/>
              </a:rPr>
              <a:t>Non costituiscono prova sufficiente dello stato di alterazione la descrizione del comportamento dell’imputato da parte dell’agente dì polizia intervenuto e l’accertamento sintomatico eseguito dal sanitario del pronto soccorso</a:t>
            </a:r>
            <a:r>
              <a:rPr lang="it-IT" sz="2000" dirty="0" smtClean="0">
                <a:latin typeface="Arial Black" pitchFamily="34" charset="0"/>
              </a:rPr>
              <a:t>.</a:t>
            </a:r>
            <a:endParaRPr lang="it-IT" sz="2000" dirty="0">
              <a:latin typeface="Arial Black"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3"/>
          <p:cNvSpPr txBox="1">
            <a:spLocks noChangeArrowheads="1"/>
          </p:cNvSpPr>
          <p:nvPr/>
        </p:nvSpPr>
        <p:spPr bwMode="auto">
          <a:xfrm>
            <a:off x="611188" y="1484313"/>
            <a:ext cx="7993062" cy="8921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a:p>
            <a:pPr algn="ctr"/>
            <a:endParaRPr lang="it-IT" sz="3200" b="1">
              <a:solidFill>
                <a:srgbClr val="FF0000"/>
              </a:solidFill>
              <a:latin typeface="Arial Black" pitchFamily="34" charset="0"/>
            </a:endParaRPr>
          </a:p>
        </p:txBody>
      </p:sp>
      <p:sp>
        <p:nvSpPr>
          <p:cNvPr id="35845" name="CasellaDiTesto 7"/>
          <p:cNvSpPr txBox="1">
            <a:spLocks noChangeArrowheads="1"/>
          </p:cNvSpPr>
          <p:nvPr/>
        </p:nvSpPr>
        <p:spPr bwMode="auto">
          <a:xfrm>
            <a:off x="500034" y="500042"/>
            <a:ext cx="8286808"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Fuga </a:t>
            </a:r>
            <a:r>
              <a:rPr lang="it-IT" sz="3600" dirty="0">
                <a:solidFill>
                  <a:schemeClr val="tx1">
                    <a:lumMod val="50000"/>
                    <a:lumOff val="50000"/>
                  </a:schemeClr>
                </a:solidFill>
                <a:latin typeface="Arial Black" pitchFamily="34" charset="0"/>
              </a:rPr>
              <a:t>ed omissione di </a:t>
            </a:r>
            <a:r>
              <a:rPr lang="it-IT" sz="3600" dirty="0" smtClean="0">
                <a:solidFill>
                  <a:schemeClr val="tx1">
                    <a:lumMod val="50000"/>
                    <a:lumOff val="50000"/>
                  </a:schemeClr>
                </a:solidFill>
                <a:latin typeface="Arial Black" pitchFamily="34" charset="0"/>
              </a:rPr>
              <a:t>soccorso</a:t>
            </a:r>
            <a:endParaRPr lang="it-IT" sz="3600" dirty="0">
              <a:solidFill>
                <a:schemeClr val="tx1">
                  <a:lumMod val="50000"/>
                  <a:lumOff val="50000"/>
                </a:schemeClr>
              </a:solidFill>
              <a:latin typeface="Arial Black" pitchFamily="34" charset="0"/>
            </a:endParaRPr>
          </a:p>
        </p:txBody>
      </p:sp>
      <p:sp>
        <p:nvSpPr>
          <p:cNvPr id="7" name="Rettangolo 6"/>
          <p:cNvSpPr/>
          <p:nvPr/>
        </p:nvSpPr>
        <p:spPr>
          <a:xfrm>
            <a:off x="3428992" y="1214422"/>
            <a:ext cx="5429288" cy="4708981"/>
          </a:xfrm>
          <a:prstGeom prst="rect">
            <a:avLst/>
          </a:prstGeom>
        </p:spPr>
        <p:txBody>
          <a:bodyPr wrap="square">
            <a:spAutoFit/>
          </a:bodyPr>
          <a:lstStyle/>
          <a:p>
            <a:pPr algn="ctr"/>
            <a:r>
              <a:rPr lang="it-IT" sz="2000" u="sng" dirty="0" smtClean="0">
                <a:solidFill>
                  <a:srgbClr val="FF0000"/>
                </a:solidFill>
                <a:latin typeface="Arial Black" pitchFamily="34" charset="0"/>
              </a:rPr>
              <a:t>L’utente della strada</a:t>
            </a:r>
            <a:r>
              <a:rPr lang="it-IT" sz="2000" dirty="0" smtClean="0">
                <a:latin typeface="Arial Black" pitchFamily="34" charset="0"/>
              </a:rPr>
              <a:t>, in caso di incidente comunque ricollegabile al suo comportamento, </a:t>
            </a:r>
            <a:r>
              <a:rPr lang="it-IT" sz="2000" u="sng" dirty="0" smtClean="0">
                <a:solidFill>
                  <a:srgbClr val="FF0000"/>
                </a:solidFill>
                <a:latin typeface="Arial Black" pitchFamily="34" charset="0"/>
              </a:rPr>
              <a:t>ha l’obbligo di fermarsi e di prestare l’assistenza occorrente a coloro che, eventualmente, abbiano subito danno alla persona</a:t>
            </a:r>
            <a:r>
              <a:rPr lang="it-IT" sz="2000" dirty="0" smtClean="0">
                <a:latin typeface="Arial Black" pitchFamily="34" charset="0"/>
              </a:rPr>
              <a:t>. </a:t>
            </a:r>
            <a:r>
              <a:rPr lang="it-IT" sz="2000" u="sng" dirty="0" smtClean="0">
                <a:latin typeface="Arial Black" pitchFamily="34" charset="0"/>
              </a:rPr>
              <a:t>Le persone coinvolte in un incidente devono porre in atto ogni misura idonea a salvaguardare la sicurezza della circolazione e, compatibilmente con tale esigenza, adoperarsi affinché non venga modificato lo stato dei luoghi e disperse le tracce utili per l’accertamento delle responsabilità</a:t>
            </a:r>
            <a:r>
              <a:rPr lang="it-IT" sz="2000" dirty="0" smtClean="0">
                <a:latin typeface="Arial Black" pitchFamily="34" charset="0"/>
              </a:rPr>
              <a:t>. </a:t>
            </a:r>
            <a:endParaRPr lang="it-IT" sz="2000" dirty="0">
              <a:latin typeface="Arial Black" pitchFamily="34" charset="0"/>
            </a:endParaRPr>
          </a:p>
        </p:txBody>
      </p:sp>
      <p:pic>
        <p:nvPicPr>
          <p:cNvPr id="8" name="Picture 9" descr="http://www.allaguida.it/img/incidente2.jpg"/>
          <p:cNvPicPr>
            <a:picLocks noChangeAspect="1" noChangeArrowheads="1"/>
          </p:cNvPicPr>
          <p:nvPr/>
        </p:nvPicPr>
        <p:blipFill>
          <a:blip r:embed="rId2"/>
          <a:srcRect/>
          <a:stretch>
            <a:fillRect/>
          </a:stretch>
        </p:blipFill>
        <p:spPr bwMode="auto">
          <a:xfrm>
            <a:off x="214282" y="1428736"/>
            <a:ext cx="3168650" cy="3786214"/>
          </a:xfrm>
          <a:prstGeom prst="rect">
            <a:avLst/>
          </a:prstGeom>
          <a:noFill/>
          <a:ln w="9525">
            <a:noFill/>
            <a:miter lim="800000"/>
            <a:headEnd/>
            <a:tailEnd/>
          </a:ln>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3"/>
          <p:cNvSpPr txBox="1">
            <a:spLocks noChangeArrowheads="1"/>
          </p:cNvSpPr>
          <p:nvPr/>
        </p:nvSpPr>
        <p:spPr bwMode="auto">
          <a:xfrm>
            <a:off x="468313" y="476250"/>
            <a:ext cx="8064500" cy="646331"/>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Sanzioni</a:t>
            </a:r>
            <a:endParaRPr lang="it-IT" sz="3600" dirty="0">
              <a:solidFill>
                <a:schemeClr val="tx1">
                  <a:lumMod val="50000"/>
                  <a:lumOff val="50000"/>
                </a:schemeClr>
              </a:solidFill>
              <a:latin typeface="Arial Black" pitchFamily="34" charset="0"/>
            </a:endParaRPr>
          </a:p>
        </p:txBody>
      </p:sp>
      <p:sp>
        <p:nvSpPr>
          <p:cNvPr id="6145" name="Rectangle 1"/>
          <p:cNvSpPr>
            <a:spLocks noChangeArrowheads="1"/>
          </p:cNvSpPr>
          <p:nvPr/>
        </p:nvSpPr>
        <p:spPr bwMode="auto">
          <a:xfrm>
            <a:off x="0" y="1142984"/>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u="sng" dirty="0" smtClean="0">
                <a:latin typeface="Arial Black" pitchFamily="34" charset="0"/>
              </a:rPr>
              <a:t>Chiunque, non ottempera all’obbligo di fermarsi in caso di incidente, con danno alle sole cose, è soggetto alla</a:t>
            </a:r>
            <a:r>
              <a:rPr lang="it-IT" dirty="0" smtClean="0">
                <a:latin typeface="Arial Black" pitchFamily="34" charset="0"/>
              </a:rPr>
              <a:t> </a:t>
            </a:r>
            <a:r>
              <a:rPr lang="it-IT" u="sng" dirty="0" smtClean="0">
                <a:solidFill>
                  <a:srgbClr val="FF0000"/>
                </a:solidFill>
                <a:latin typeface="Arial Black" pitchFamily="34" charset="0"/>
              </a:rPr>
              <a:t>sanzione amministrativa del pagamento di una somma da € 259,00 a € 1.036,00</a:t>
            </a:r>
            <a:r>
              <a:rPr lang="it-IT" dirty="0" smtClean="0">
                <a:latin typeface="Arial Black" pitchFamily="34" charset="0"/>
              </a:rPr>
              <a:t>. In tal caso, se dal fatto deriva un grave danno ai veicoli coinvolti tale da determinare l’applicazione della revisione della patente di guida, si applica la </a:t>
            </a:r>
            <a:r>
              <a:rPr lang="it-IT" dirty="0" smtClean="0">
                <a:solidFill>
                  <a:srgbClr val="0000CC"/>
                </a:solidFill>
                <a:latin typeface="Arial Black" pitchFamily="34" charset="0"/>
              </a:rPr>
              <a:t>sanzione amministrativa accessoria della sospensione della medesima da 15 giorni a 2 mesi</a:t>
            </a:r>
            <a:r>
              <a:rPr lang="it-IT" dirty="0" smtClean="0">
                <a:latin typeface="Arial Black" pitchFamily="34" charset="0"/>
              </a:rPr>
              <a:t>. </a:t>
            </a:r>
            <a:endParaRPr lang="it-IT" sz="800" dirty="0" smtClean="0">
              <a:latin typeface="Arial Black" pitchFamily="34" charset="0"/>
            </a:endParaRPr>
          </a:p>
          <a:p>
            <a:pPr lvl="8" algn="ctr"/>
            <a:endParaRPr lang="it-IT" sz="800" dirty="0" smtClean="0">
              <a:latin typeface="Arial Black" pitchFamily="34" charset="0"/>
            </a:endParaRPr>
          </a:p>
          <a:p>
            <a:pPr algn="ctr"/>
            <a:r>
              <a:rPr lang="it-IT" u="sng" dirty="0" smtClean="0">
                <a:latin typeface="Arial Black" pitchFamily="34" charset="0"/>
              </a:rPr>
              <a:t>Chiunque, in caso di incidente con danno alle persone, non ottempera all’obbligo di fermarsi, è punito con la</a:t>
            </a:r>
            <a:r>
              <a:rPr lang="it-IT" dirty="0" smtClean="0">
                <a:latin typeface="Arial Black" pitchFamily="34" charset="0"/>
              </a:rPr>
              <a:t> </a:t>
            </a:r>
            <a:r>
              <a:rPr lang="it-IT" b="1" u="sng" dirty="0" smtClean="0">
                <a:solidFill>
                  <a:srgbClr val="FF0000"/>
                </a:solidFill>
                <a:latin typeface="Arial Black" pitchFamily="34" charset="0"/>
              </a:rPr>
              <a:t>reclusione da 3 mesi a 3 anni</a:t>
            </a:r>
            <a:r>
              <a:rPr lang="it-IT" dirty="0" smtClean="0">
                <a:latin typeface="Arial Black" pitchFamily="34" charset="0"/>
              </a:rPr>
              <a:t>. Si applica la </a:t>
            </a:r>
            <a:r>
              <a:rPr lang="it-IT" dirty="0" smtClean="0">
                <a:solidFill>
                  <a:srgbClr val="0000CC"/>
                </a:solidFill>
                <a:latin typeface="Arial Black" pitchFamily="34" charset="0"/>
              </a:rPr>
              <a:t>sanzione amministrativa accessoria della sospensione della patente di guida da 1 a 3 anni</a:t>
            </a:r>
            <a:r>
              <a:rPr lang="it-IT" dirty="0" smtClean="0">
                <a:latin typeface="Arial Black" pitchFamily="34" charset="0"/>
              </a:rPr>
              <a:t>.</a:t>
            </a:r>
          </a:p>
          <a:p>
            <a:pPr algn="ctr"/>
            <a:endParaRPr lang="it-IT" sz="800" dirty="0" smtClean="0">
              <a:latin typeface="Arial Black" pitchFamily="34" charset="0"/>
            </a:endParaRPr>
          </a:p>
          <a:p>
            <a:pPr algn="ctr"/>
            <a:r>
              <a:rPr lang="it-IT" dirty="0" smtClean="0">
                <a:latin typeface="Arial Black" pitchFamily="34" charset="0"/>
              </a:rPr>
              <a:t>Nel reato di </a:t>
            </a:r>
            <a:r>
              <a:rPr lang="it-IT" b="1" i="1" dirty="0" smtClean="0">
                <a:latin typeface="Arial Black" pitchFamily="34" charset="0"/>
              </a:rPr>
              <a:t>«fuga»</a:t>
            </a:r>
            <a:r>
              <a:rPr lang="it-IT" dirty="0" smtClean="0">
                <a:latin typeface="Arial Black" pitchFamily="34" charset="0"/>
              </a:rPr>
              <a:t>, previsto dall’</a:t>
            </a:r>
            <a:r>
              <a:rPr lang="it-IT" dirty="0" smtClean="0">
                <a:solidFill>
                  <a:srgbClr val="FF0000"/>
                </a:solidFill>
                <a:latin typeface="Arial Black" pitchFamily="34" charset="0"/>
              </a:rPr>
              <a:t>art. 189, 1° e 6° comma, C.d.S.</a:t>
            </a:r>
            <a:r>
              <a:rPr lang="it-IT" dirty="0" smtClean="0">
                <a:latin typeface="Arial Black" pitchFamily="34" charset="0"/>
              </a:rPr>
              <a:t>, </a:t>
            </a:r>
            <a:r>
              <a:rPr lang="it-IT" u="sng" dirty="0" smtClean="0">
                <a:solidFill>
                  <a:srgbClr val="FF0000"/>
                </a:solidFill>
                <a:latin typeface="Arial Black" pitchFamily="34" charset="0"/>
              </a:rPr>
              <a:t>il dolo deve investire non solo l’evento dell’incidente, ma anche il danno alle persone</a:t>
            </a:r>
            <a:r>
              <a:rPr lang="it-IT" dirty="0" smtClean="0">
                <a:latin typeface="Arial Black" pitchFamily="34" charset="0"/>
              </a:rPr>
              <a:t> e, conseguentemente, la necessità del soccorso, che non costituisce una condizione di punibilità.</a:t>
            </a:r>
            <a:endParaRPr lang="it-IT" dirty="0">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142984"/>
            <a:ext cx="9144000"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Le cause di giustificazione sono previste dal </a:t>
            </a:r>
            <a:r>
              <a:rPr lang="it-IT" sz="2000" dirty="0" smtClean="0">
                <a:latin typeface="Arial Black" pitchFamily="34" charset="0"/>
                <a:hlinkClick r:id="rId3" action="ppaction://hlinkfile" tooltip="Codice penale"/>
              </a:rPr>
              <a:t>Codice Penale</a:t>
            </a:r>
            <a:r>
              <a:rPr lang="it-IT" sz="2000" dirty="0" smtClean="0">
                <a:latin typeface="Arial Black" pitchFamily="34" charset="0"/>
              </a:rPr>
              <a:t> italiano agli </a:t>
            </a:r>
            <a:r>
              <a:rPr lang="it-IT" sz="2000" dirty="0" smtClean="0">
                <a:solidFill>
                  <a:srgbClr val="FF0000"/>
                </a:solidFill>
                <a:latin typeface="Arial Black" pitchFamily="34" charset="0"/>
              </a:rPr>
              <a:t>artt. 50 e seguenti</a:t>
            </a:r>
            <a:r>
              <a:rPr lang="it-IT" sz="2000" dirty="0" smtClean="0">
                <a:latin typeface="Arial Black" pitchFamily="34" charset="0"/>
              </a:rPr>
              <a:t>; in particolare sono:</a:t>
            </a:r>
          </a:p>
          <a:p>
            <a:pPr algn="ctr"/>
            <a:endParaRPr lang="it-IT" sz="1000" dirty="0" smtClean="0">
              <a:latin typeface="Arial Black" pitchFamily="34" charset="0"/>
            </a:endParaRPr>
          </a:p>
          <a:p>
            <a:pPr algn="ctr"/>
            <a:r>
              <a:rPr lang="it-IT" sz="2000" dirty="0" smtClean="0">
                <a:latin typeface="Arial Black" pitchFamily="34" charset="0"/>
              </a:rPr>
              <a:t>Il </a:t>
            </a:r>
            <a:r>
              <a:rPr lang="it-IT" sz="2000" b="1" dirty="0" smtClean="0">
                <a:latin typeface="Arial Black" pitchFamily="34" charset="0"/>
                <a:hlinkClick r:id="rId4" action="ppaction://hlinkfile" tooltip="Consenso dell'avente diritto"/>
              </a:rPr>
              <a:t>consenso dell'avente diritto</a:t>
            </a:r>
            <a:r>
              <a:rPr lang="it-IT" sz="2000" dirty="0" smtClean="0">
                <a:latin typeface="Arial Black" pitchFamily="34" charset="0"/>
              </a:rPr>
              <a:t>. L'</a:t>
            </a:r>
            <a:r>
              <a:rPr lang="it-IT" sz="2000" dirty="0" smtClean="0">
                <a:solidFill>
                  <a:srgbClr val="FF0000"/>
                </a:solidFill>
                <a:latin typeface="Arial Black" pitchFamily="34" charset="0"/>
              </a:rPr>
              <a:t>art. 50 C.P.</a:t>
            </a:r>
            <a:r>
              <a:rPr lang="it-IT" sz="2000" dirty="0" smtClean="0">
                <a:latin typeface="Arial Black" pitchFamily="34" charset="0"/>
              </a:rPr>
              <a:t> stabilisce che non è punibile chi lede o pone in </a:t>
            </a:r>
            <a:r>
              <a:rPr lang="it-IT" sz="2000" dirty="0" smtClean="0">
                <a:latin typeface="Arial Black" pitchFamily="34" charset="0"/>
                <a:hlinkClick r:id="rId5" action="ppaction://hlinkfile" tooltip="Pericolo"/>
              </a:rPr>
              <a:t>pericolo</a:t>
            </a:r>
            <a:r>
              <a:rPr lang="it-IT" sz="2000" dirty="0" smtClean="0">
                <a:latin typeface="Arial Black" pitchFamily="34" charset="0"/>
              </a:rPr>
              <a:t> un </a:t>
            </a:r>
            <a:r>
              <a:rPr lang="it-IT" sz="2000" dirty="0" smtClean="0">
                <a:latin typeface="Arial Black" pitchFamily="34" charset="0"/>
                <a:hlinkClick r:id="rId6" action="ppaction://hlinkfile" tooltip="Diritto"/>
              </a:rPr>
              <a:t>diritto</a:t>
            </a:r>
            <a:r>
              <a:rPr lang="it-IT" sz="2000" dirty="0" smtClean="0">
                <a:latin typeface="Arial Black" pitchFamily="34" charset="0"/>
              </a:rPr>
              <a:t>, col consenso della persona che può validamente disporne.</a:t>
            </a:r>
          </a:p>
          <a:p>
            <a:pPr algn="ctr"/>
            <a:r>
              <a:rPr lang="it-IT" sz="2000" dirty="0" smtClean="0">
                <a:latin typeface="Arial Black" pitchFamily="34" charset="0"/>
              </a:rPr>
              <a:t>L'</a:t>
            </a:r>
            <a:r>
              <a:rPr lang="it-IT" sz="2000" b="1" dirty="0" smtClean="0">
                <a:latin typeface="Arial Black" pitchFamily="34" charset="0"/>
                <a:hlinkClick r:id="rId7" action="ppaction://hlinkfile" tooltip="Esercizio di un diritto"/>
              </a:rPr>
              <a:t>esercizio di un diritto</a:t>
            </a:r>
            <a:r>
              <a:rPr lang="it-IT" sz="2000" dirty="0" smtClean="0">
                <a:latin typeface="Arial Black" pitchFamily="34" charset="0"/>
              </a:rPr>
              <a:t>. L'</a:t>
            </a:r>
            <a:r>
              <a:rPr lang="it-IT" sz="2000" dirty="0" smtClean="0">
                <a:solidFill>
                  <a:srgbClr val="FF0000"/>
                </a:solidFill>
                <a:latin typeface="Arial Black" pitchFamily="34" charset="0"/>
              </a:rPr>
              <a:t>art. 51 C.P.</a:t>
            </a:r>
            <a:r>
              <a:rPr lang="it-IT" sz="2000" dirty="0" smtClean="0">
                <a:latin typeface="Arial Black" pitchFamily="34" charset="0"/>
              </a:rPr>
              <a:t> considera non punibile colui che abbia realizzato una condotta astrattamente assumibile in una fattispecie di reato esercitando una facoltà riconosciutagli dall'ordinamento giuridico nel suo complesso.</a:t>
            </a:r>
          </a:p>
          <a:p>
            <a:pPr algn="ctr"/>
            <a:r>
              <a:rPr lang="it-IT" sz="2000" dirty="0" smtClean="0">
                <a:latin typeface="Arial Black" pitchFamily="34" charset="0"/>
              </a:rPr>
              <a:t>L'</a:t>
            </a:r>
            <a:r>
              <a:rPr lang="it-IT" sz="2000" b="1" dirty="0" smtClean="0">
                <a:latin typeface="Arial Black" pitchFamily="34" charset="0"/>
                <a:hlinkClick r:id="rId8" action="ppaction://hlinkfile" tooltip="Adempimento di un dovere"/>
              </a:rPr>
              <a:t>adempimento di un dovere</a:t>
            </a:r>
            <a:r>
              <a:rPr lang="it-IT" sz="2000" dirty="0" smtClean="0">
                <a:latin typeface="Arial Black" pitchFamily="34" charset="0"/>
              </a:rPr>
              <a:t>. A norma dell'</a:t>
            </a:r>
            <a:r>
              <a:rPr lang="it-IT" sz="2000" dirty="0" smtClean="0">
                <a:solidFill>
                  <a:srgbClr val="FF0000"/>
                </a:solidFill>
                <a:latin typeface="Arial Black" pitchFamily="34" charset="0"/>
              </a:rPr>
              <a:t>art. 51 C.P.</a:t>
            </a:r>
            <a:r>
              <a:rPr lang="it-IT" sz="2000" dirty="0" smtClean="0">
                <a:latin typeface="Arial Black" pitchFamily="34" charset="0"/>
              </a:rPr>
              <a:t> è esclusa la punibilità qualora una condotta astrattamente prevista come reato sia realizzata in adempimento di un dovere imposto da una norma giuridica o da un ordine legittimo della pubblica Autorità.</a:t>
            </a:r>
            <a:endParaRPr lang="it-IT" sz="2000" dirty="0">
              <a:latin typeface="Arial Black" pitchFamily="34" charset="0"/>
            </a:endParaRPr>
          </a:p>
        </p:txBody>
      </p:sp>
      <p:sp>
        <p:nvSpPr>
          <p:cNvPr id="717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Cause di giustificazione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hutterstock_28522267.jpg"/>
          <p:cNvPicPr>
            <a:picLocks noChangeAspect="1"/>
          </p:cNvPicPr>
          <p:nvPr/>
        </p:nvPicPr>
        <p:blipFill>
          <a:blip r:embed="rId2" cstate="print"/>
          <a:srcRect/>
          <a:stretch>
            <a:fillRect/>
          </a:stretch>
        </p:blipFill>
        <p:spPr bwMode="auto">
          <a:xfrm>
            <a:off x="357158" y="428604"/>
            <a:ext cx="4000528" cy="3000392"/>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WordArt 3"/>
          <p:cNvPicPr>
            <a:picLocks noChangeArrowheads="1"/>
          </p:cNvPicPr>
          <p:nvPr/>
        </p:nvPicPr>
        <p:blipFill>
          <a:blip r:embed="rId3" cstate="print"/>
          <a:srcRect/>
          <a:stretch>
            <a:fillRect/>
          </a:stretch>
        </p:blipFill>
        <p:spPr bwMode="auto">
          <a:xfrm>
            <a:off x="2214546" y="2857496"/>
            <a:ext cx="6735762" cy="326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142984"/>
            <a:ext cx="9144000" cy="4247317"/>
          </a:xfrm>
          <a:prstGeom prst="rect">
            <a:avLst/>
          </a:prstGeom>
          <a:noFill/>
          <a:ln w="9525">
            <a:noFill/>
            <a:miter lim="800000"/>
            <a:headEnd/>
            <a:tailEnd/>
          </a:ln>
        </p:spPr>
        <p:txBody>
          <a:bodyPr wrap="square">
            <a:spAutoFit/>
          </a:bodyPr>
          <a:lstStyle/>
          <a:p>
            <a:pPr algn="ctr"/>
            <a:r>
              <a:rPr lang="it-IT" dirty="0" smtClean="0">
                <a:latin typeface="Arial Black" pitchFamily="34" charset="0"/>
              </a:rPr>
              <a:t>La </a:t>
            </a:r>
            <a:r>
              <a:rPr lang="it-IT" b="1" dirty="0" smtClean="0">
                <a:latin typeface="Arial Black" pitchFamily="34" charset="0"/>
                <a:hlinkClick r:id="rId3" action="ppaction://hlinkfile" tooltip="Legittima difesa"/>
              </a:rPr>
              <a:t>legittima difesa</a:t>
            </a:r>
            <a:r>
              <a:rPr lang="it-IT" dirty="0" smtClean="0">
                <a:latin typeface="Arial Black" pitchFamily="34" charset="0"/>
              </a:rPr>
              <a:t>. Prevista dall'</a:t>
            </a:r>
            <a:r>
              <a:rPr lang="it-IT" dirty="0" smtClean="0">
                <a:solidFill>
                  <a:srgbClr val="FF0000"/>
                </a:solidFill>
                <a:latin typeface="Arial Black" pitchFamily="34" charset="0"/>
              </a:rPr>
              <a:t>art. 52 C.P.</a:t>
            </a:r>
            <a:r>
              <a:rPr lang="it-IT" dirty="0" smtClean="0">
                <a:latin typeface="Arial Black" pitchFamily="34" charset="0"/>
              </a:rPr>
              <a:t> secondo cui </a:t>
            </a:r>
            <a:r>
              <a:rPr lang="it-IT" dirty="0" smtClean="0">
                <a:solidFill>
                  <a:srgbClr val="0000CC"/>
                </a:solidFill>
                <a:latin typeface="Arial Black" pitchFamily="34" charset="0"/>
              </a:rPr>
              <a:t>"</a:t>
            </a:r>
            <a:r>
              <a:rPr lang="it-IT" i="1" dirty="0" smtClean="0">
                <a:solidFill>
                  <a:srgbClr val="0000CC"/>
                </a:solidFill>
                <a:latin typeface="Arial Black" pitchFamily="34" charset="0"/>
              </a:rPr>
              <a:t>non è punibile chi ha commesso il fatto per esservi stato costretto dalla necessità di difendere un diritto proprio o altrui contro il pericolo attuale di un'offesa ingiusta, sempre che la difesa sia proporzionata all'offesa ricevuta</a:t>
            </a:r>
            <a:r>
              <a:rPr lang="it-IT" dirty="0" smtClean="0">
                <a:solidFill>
                  <a:srgbClr val="0000CC"/>
                </a:solidFill>
                <a:latin typeface="Arial Black" pitchFamily="34" charset="0"/>
              </a:rPr>
              <a:t>"</a:t>
            </a:r>
            <a:r>
              <a:rPr lang="it-IT" dirty="0" smtClean="0">
                <a:latin typeface="Arial Black" pitchFamily="34" charset="0"/>
              </a:rPr>
              <a:t>.</a:t>
            </a:r>
          </a:p>
          <a:p>
            <a:pPr algn="ctr"/>
            <a:r>
              <a:rPr lang="it-IT" dirty="0" smtClean="0">
                <a:latin typeface="Arial Black" pitchFamily="34" charset="0"/>
              </a:rPr>
              <a:t>L'</a:t>
            </a:r>
            <a:r>
              <a:rPr lang="it-IT" b="1" dirty="0" smtClean="0">
                <a:latin typeface="Arial Black" pitchFamily="34" charset="0"/>
                <a:hlinkClick r:id="rId4" action="ppaction://hlinkfile" tooltip="Uso legittimo delle armi"/>
              </a:rPr>
              <a:t>uso legittimo delle armi</a:t>
            </a:r>
            <a:r>
              <a:rPr lang="it-IT" dirty="0" smtClean="0">
                <a:latin typeface="Arial Black" pitchFamily="34" charset="0"/>
              </a:rPr>
              <a:t>. </a:t>
            </a:r>
            <a:r>
              <a:rPr lang="it-IT" dirty="0" smtClean="0">
                <a:solidFill>
                  <a:srgbClr val="FF0000"/>
                </a:solidFill>
                <a:latin typeface="Arial Black" pitchFamily="34" charset="0"/>
              </a:rPr>
              <a:t>Ex art. 53 C.P.</a:t>
            </a:r>
            <a:r>
              <a:rPr lang="it-IT" dirty="0" smtClean="0">
                <a:latin typeface="Arial Black" pitchFamily="34" charset="0"/>
              </a:rPr>
              <a:t>: questa causa di giustificazione si riferisce al pubblico ufficiale che al fine di adempiere un dovere del proprio ufficio fa uso ovvero ordina di far uso delle armi o di altro mezzo di coazione fisica, quando vi è costretto dalla necessità di respingere una violenza o di vincere una resistenza all'Autorità.</a:t>
            </a:r>
          </a:p>
          <a:p>
            <a:pPr algn="ctr"/>
            <a:r>
              <a:rPr lang="it-IT" dirty="0" smtClean="0">
                <a:latin typeface="Arial Black" pitchFamily="34" charset="0"/>
              </a:rPr>
              <a:t>Lo </a:t>
            </a:r>
            <a:r>
              <a:rPr lang="it-IT" b="1" dirty="0" smtClean="0">
                <a:latin typeface="Arial Black" pitchFamily="34" charset="0"/>
                <a:hlinkClick r:id="rId5" action="ppaction://hlinkfile" tooltip="Stato di necessità"/>
              </a:rPr>
              <a:t>stato di necessità</a:t>
            </a:r>
            <a:r>
              <a:rPr lang="it-IT" dirty="0" smtClean="0">
                <a:latin typeface="Arial Black" pitchFamily="34" charset="0"/>
              </a:rPr>
              <a:t>. Prevista dall'</a:t>
            </a:r>
            <a:r>
              <a:rPr lang="it-IT" dirty="0" smtClean="0">
                <a:solidFill>
                  <a:srgbClr val="FF0000"/>
                </a:solidFill>
                <a:latin typeface="Arial Black" pitchFamily="34" charset="0"/>
              </a:rPr>
              <a:t>art. 54 C.P.</a:t>
            </a:r>
            <a:r>
              <a:rPr lang="it-IT" dirty="0" smtClean="0">
                <a:latin typeface="Arial Black" pitchFamily="34" charset="0"/>
              </a:rPr>
              <a:t> secondo cui </a:t>
            </a:r>
            <a:r>
              <a:rPr lang="it-IT" dirty="0" smtClean="0">
                <a:solidFill>
                  <a:srgbClr val="0000CC"/>
                </a:solidFill>
                <a:latin typeface="Arial Black" pitchFamily="34" charset="0"/>
              </a:rPr>
              <a:t>"</a:t>
            </a:r>
            <a:r>
              <a:rPr lang="it-IT" i="1" dirty="0" smtClean="0">
                <a:solidFill>
                  <a:srgbClr val="0000CC"/>
                </a:solidFill>
                <a:latin typeface="Arial Black" pitchFamily="34" charset="0"/>
              </a:rPr>
              <a:t>non è punibile chi ha commesso il fatto per esservi stato costretto dalla necessità di salvare sé o altri dal pericolo attuale di un </a:t>
            </a:r>
            <a:r>
              <a:rPr lang="it-IT" i="1" dirty="0" smtClean="0">
                <a:solidFill>
                  <a:srgbClr val="0000CC"/>
                </a:solidFill>
                <a:latin typeface="Arial Black" pitchFamily="34" charset="0"/>
                <a:hlinkClick r:id="rId6" action="ppaction://hlinkfile" tooltip="Danno"/>
              </a:rPr>
              <a:t>danno</a:t>
            </a:r>
            <a:r>
              <a:rPr lang="it-IT" i="1" dirty="0" smtClean="0">
                <a:solidFill>
                  <a:srgbClr val="0000CC"/>
                </a:solidFill>
                <a:latin typeface="Arial Black" pitchFamily="34" charset="0"/>
              </a:rPr>
              <a:t> grave alla persona, pericolo da lui non volontariamente causato, né altrimenti evitabile, sempre che il fatto sia proporzionato al pericolo</a:t>
            </a:r>
            <a:r>
              <a:rPr lang="it-IT" dirty="0" smtClean="0">
                <a:solidFill>
                  <a:srgbClr val="0000CC"/>
                </a:solidFill>
                <a:latin typeface="Arial Black" pitchFamily="34" charset="0"/>
              </a:rPr>
              <a:t>"</a:t>
            </a:r>
            <a:r>
              <a:rPr lang="it-IT" dirty="0" smtClean="0">
                <a:latin typeface="Arial Black" pitchFamily="34" charset="0"/>
              </a:rPr>
              <a:t>.</a:t>
            </a:r>
            <a:endParaRPr lang="it-IT" dirty="0">
              <a:latin typeface="Arial Black" pitchFamily="34" charset="0"/>
            </a:endParaRPr>
          </a:p>
        </p:txBody>
      </p:sp>
      <p:sp>
        <p:nvSpPr>
          <p:cNvPr id="717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Cause di giustificazione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142984"/>
            <a:ext cx="9144000" cy="4478149"/>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Il </a:t>
            </a:r>
            <a:r>
              <a:rPr lang="it-IT" sz="1900" b="1" u="sng" dirty="0" smtClean="0">
                <a:solidFill>
                  <a:srgbClr val="FF0000"/>
                </a:solidFill>
                <a:latin typeface="Arial Black" pitchFamily="34" charset="0"/>
              </a:rPr>
              <a:t>nesso di causalità</a:t>
            </a:r>
            <a:r>
              <a:rPr lang="it-IT" sz="1900" dirty="0" smtClean="0">
                <a:latin typeface="Arial Black" pitchFamily="34" charset="0"/>
              </a:rPr>
              <a:t> è la relazione che lega un </a:t>
            </a:r>
            <a:r>
              <a:rPr lang="it-IT" sz="1900" dirty="0" smtClean="0">
                <a:latin typeface="Arial Black" pitchFamily="34" charset="0"/>
                <a:hlinkClick r:id="rId3" action="ppaction://hlinkfile" tooltip="Atto giuridico"/>
              </a:rPr>
              <a:t>atto</a:t>
            </a:r>
            <a:r>
              <a:rPr lang="it-IT" sz="1900" dirty="0" smtClean="0">
                <a:latin typeface="Arial Black" pitchFamily="34" charset="0"/>
              </a:rPr>
              <a:t> (od un </a:t>
            </a:r>
            <a:r>
              <a:rPr lang="it-IT" sz="1900" dirty="0" smtClean="0">
                <a:latin typeface="Arial Black" pitchFamily="34" charset="0"/>
                <a:hlinkClick r:id="rId4" action="ppaction://hlinkfile" tooltip="Fatto giuridico"/>
              </a:rPr>
              <a:t>fatto</a:t>
            </a:r>
            <a:r>
              <a:rPr lang="it-IT" sz="1900" dirty="0" smtClean="0">
                <a:latin typeface="Arial Black" pitchFamily="34" charset="0"/>
              </a:rPr>
              <a:t>) e l'evento che vi discende</a:t>
            </a:r>
          </a:p>
          <a:p>
            <a:pPr algn="ctr"/>
            <a:r>
              <a:rPr lang="it-IT" sz="1900" dirty="0" smtClean="0">
                <a:latin typeface="Arial Black" pitchFamily="34" charset="0"/>
              </a:rPr>
              <a:t>Da un lato la prospettiva di chi agisce, dall'altro la prospettiva dell'osservatore cui perviene il risultato dell'azione. Nella dinamica descritta, la sintesi delle due prospettive si chiama </a:t>
            </a:r>
            <a:r>
              <a:rPr lang="it-IT" sz="1900" i="1" dirty="0" smtClean="0">
                <a:latin typeface="Arial Black" pitchFamily="34" charset="0"/>
              </a:rPr>
              <a:t>nesso</a:t>
            </a:r>
            <a:r>
              <a:rPr lang="it-IT" sz="1900" dirty="0" smtClean="0">
                <a:latin typeface="Arial Black" pitchFamily="34" charset="0"/>
              </a:rPr>
              <a:t>, vale a dire la forza naturalistica che causa l'</a:t>
            </a:r>
            <a:r>
              <a:rPr lang="it-IT" sz="1900" b="1" dirty="0" smtClean="0">
                <a:latin typeface="Arial Black" pitchFamily="34" charset="0"/>
                <a:hlinkClick r:id="rId5" action="ppaction://hlinkfile" tooltip="Evento"/>
              </a:rPr>
              <a:t>evento</a:t>
            </a:r>
            <a:r>
              <a:rPr lang="it-IT" sz="1900" dirty="0" smtClean="0">
                <a:latin typeface="Arial Black" pitchFamily="34" charset="0"/>
              </a:rPr>
              <a:t>.</a:t>
            </a:r>
          </a:p>
          <a:p>
            <a:pPr algn="ctr"/>
            <a:r>
              <a:rPr lang="it-IT" sz="1900" dirty="0" smtClean="0">
                <a:latin typeface="Arial Black" pitchFamily="34" charset="0"/>
              </a:rPr>
              <a:t>Il nesso di </a:t>
            </a:r>
            <a:r>
              <a:rPr lang="it-IT" sz="1900" dirty="0" smtClean="0">
                <a:latin typeface="Arial Black" pitchFamily="34" charset="0"/>
                <a:hlinkClick r:id="rId6" action="ppaction://hlinkfile" tooltip="Causalità"/>
              </a:rPr>
              <a:t>causalità</a:t>
            </a:r>
            <a:r>
              <a:rPr lang="it-IT" sz="1900" dirty="0" smtClean="0">
                <a:latin typeface="Arial Black" pitchFamily="34" charset="0"/>
              </a:rPr>
              <a:t> è il rapporto fra le due prospettive, studiato al fine di ricavare la riconducibilità di un dato evento all'atto o al fatto presupposto.</a:t>
            </a:r>
          </a:p>
          <a:p>
            <a:pPr algn="ctr"/>
            <a:r>
              <a:rPr lang="it-IT" sz="1900" dirty="0" smtClean="0">
                <a:latin typeface="Arial Black" pitchFamily="34" charset="0"/>
              </a:rPr>
              <a:t>Ciò che presuppone l'evento, dunque, è un fatto ovvero un atto.</a:t>
            </a:r>
          </a:p>
          <a:p>
            <a:pPr algn="ctr"/>
            <a:r>
              <a:rPr lang="it-IT" sz="1900" dirty="0" smtClean="0">
                <a:latin typeface="Arial Black" pitchFamily="34" charset="0"/>
              </a:rPr>
              <a:t>Nel caso si tratti di un atto, questo può prendere le forme di una data </a:t>
            </a:r>
            <a:r>
              <a:rPr lang="it-IT" sz="1900" b="1" dirty="0" smtClean="0">
                <a:solidFill>
                  <a:srgbClr val="FF0000"/>
                </a:solidFill>
                <a:latin typeface="Arial Black" pitchFamily="34" charset="0"/>
                <a:hlinkClick r:id="rId7" action="ppaction://hlinkfile" tooltip="Condotta"/>
              </a:rPr>
              <a:t>condotta umana</a:t>
            </a:r>
            <a:r>
              <a:rPr lang="it-IT" sz="1900" dirty="0" smtClean="0">
                <a:latin typeface="Arial Black" pitchFamily="34" charset="0"/>
              </a:rPr>
              <a:t> e il prodotto di quella condotta, viene giuridicamente individuato come evento.</a:t>
            </a:r>
          </a:p>
          <a:p>
            <a:pPr algn="ctr"/>
            <a:r>
              <a:rPr lang="it-IT" sz="1900" dirty="0" smtClean="0">
                <a:latin typeface="Arial Black" pitchFamily="34" charset="0"/>
              </a:rPr>
              <a:t>Nel caso si tratti di un fatto, questo viene considerato perlopiù irrilevante per il </a:t>
            </a:r>
            <a:r>
              <a:rPr lang="it-IT" sz="1900" dirty="0" smtClean="0">
                <a:latin typeface="Arial Black" pitchFamily="34" charset="0"/>
                <a:hlinkClick r:id="rId8" action="ppaction://hlinkfile" tooltip="Diritto penale"/>
              </a:rPr>
              <a:t>Diritto Penale</a:t>
            </a:r>
            <a:r>
              <a:rPr lang="it-IT" sz="1900" dirty="0" smtClean="0">
                <a:latin typeface="Arial Black" pitchFamily="34" charset="0"/>
              </a:rPr>
              <a:t>.</a:t>
            </a:r>
            <a:endParaRPr lang="it-IT" sz="1900" dirty="0">
              <a:latin typeface="Arial Black" pitchFamily="34" charset="0"/>
            </a:endParaRPr>
          </a:p>
        </p:txBody>
      </p:sp>
      <p:sp>
        <p:nvSpPr>
          <p:cNvPr id="7173" name="CasellaDiTesto 7"/>
          <p:cNvSpPr txBox="1">
            <a:spLocks noChangeArrowheads="1"/>
          </p:cNvSpPr>
          <p:nvPr/>
        </p:nvSpPr>
        <p:spPr bwMode="auto">
          <a:xfrm>
            <a:off x="0" y="500042"/>
            <a:ext cx="9144000" cy="615553"/>
          </a:xfrm>
          <a:prstGeom prst="rect">
            <a:avLst/>
          </a:prstGeom>
          <a:noFill/>
          <a:ln w="9525">
            <a:noFill/>
            <a:miter lim="800000"/>
            <a:headEnd/>
            <a:tailEnd/>
          </a:ln>
        </p:spPr>
        <p:txBody>
          <a:bodyPr wrap="square">
            <a:spAutoFit/>
          </a:bodyPr>
          <a:lstStyle/>
          <a:p>
            <a:pPr algn="ctr"/>
            <a:r>
              <a:rPr lang="it-IT" sz="3400" dirty="0" smtClean="0">
                <a:solidFill>
                  <a:schemeClr val="tx1">
                    <a:lumMod val="50000"/>
                    <a:lumOff val="50000"/>
                  </a:schemeClr>
                </a:solidFill>
                <a:latin typeface="Arial Black" pitchFamily="34" charset="0"/>
              </a:rPr>
              <a:t>Condotta, evento e nesso di causalità</a:t>
            </a:r>
            <a:endParaRPr lang="it-IT" sz="34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14282" y="1214422"/>
            <a:ext cx="4071966" cy="4524315"/>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 </a:t>
            </a:r>
            <a:r>
              <a:rPr lang="it-IT" sz="2400" b="1" u="sng" dirty="0" smtClean="0">
                <a:solidFill>
                  <a:srgbClr val="FF0000"/>
                </a:solidFill>
                <a:latin typeface="Arial Black" pitchFamily="34" charset="0"/>
              </a:rPr>
              <a:t>responsabilità oggettiva</a:t>
            </a:r>
            <a:r>
              <a:rPr lang="it-IT" sz="2400" dirty="0" smtClean="0">
                <a:latin typeface="Arial Black" pitchFamily="34" charset="0"/>
              </a:rPr>
              <a:t> configura una situazione in cui il soggetto può essere responsabile di un </a:t>
            </a:r>
            <a:r>
              <a:rPr lang="it-IT" sz="2400" dirty="0" smtClean="0">
                <a:latin typeface="Arial Black" pitchFamily="34" charset="0"/>
                <a:hlinkClick r:id="rId3" action="ppaction://hlinkfile" tooltip="Illecito"/>
              </a:rPr>
              <a:t>illecito</a:t>
            </a:r>
            <a:r>
              <a:rPr lang="it-IT" sz="2400" dirty="0" smtClean="0">
                <a:latin typeface="Arial Black" pitchFamily="34" charset="0"/>
              </a:rPr>
              <a:t>, anche se questo non deriva direttamente da un suo comportamento e non è riconducibile a </a:t>
            </a:r>
            <a:r>
              <a:rPr lang="it-IT" sz="2400" dirty="0" smtClean="0">
                <a:latin typeface="Arial Black" pitchFamily="34" charset="0"/>
                <a:hlinkClick r:id="rId4" action="ppaction://hlinkfile" tooltip="Dolo (diritto)"/>
              </a:rPr>
              <a:t>dolo</a:t>
            </a:r>
            <a:r>
              <a:rPr lang="it-IT" sz="2400" dirty="0" smtClean="0">
                <a:latin typeface="Arial Black" pitchFamily="34" charset="0"/>
              </a:rPr>
              <a:t> o </a:t>
            </a:r>
            <a:r>
              <a:rPr lang="it-IT" sz="2400" dirty="0" smtClean="0">
                <a:latin typeface="Arial Black" pitchFamily="34" charset="0"/>
                <a:hlinkClick r:id="rId5" action="ppaction://hlinkfile" tooltip="Colpa (diritto)"/>
              </a:rPr>
              <a:t>colpa</a:t>
            </a:r>
            <a:r>
              <a:rPr lang="it-IT" sz="2400" dirty="0" smtClean="0">
                <a:latin typeface="Arial Black" pitchFamily="34" charset="0"/>
              </a:rPr>
              <a:t> del soggetto stesso.</a:t>
            </a:r>
            <a:endParaRPr lang="it-IT" sz="2400" dirty="0">
              <a:latin typeface="Arial Black" pitchFamily="34" charset="0"/>
            </a:endParaRPr>
          </a:p>
        </p:txBody>
      </p:sp>
      <p:sp>
        <p:nvSpPr>
          <p:cNvPr id="717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Responsabilità oggettiva</a:t>
            </a:r>
            <a:endParaRPr lang="it-IT" sz="3600" dirty="0">
              <a:solidFill>
                <a:schemeClr val="tx1">
                  <a:lumMod val="50000"/>
                  <a:lumOff val="50000"/>
                </a:schemeClr>
              </a:solidFill>
              <a:latin typeface="Arial Black" pitchFamily="34" charset="0"/>
            </a:endParaRPr>
          </a:p>
        </p:txBody>
      </p:sp>
      <p:pic>
        <p:nvPicPr>
          <p:cNvPr id="70662" name="Picture 6" descr="http://www.equiteam.it/img/priorita_responsabilita_impresa.jpg"/>
          <p:cNvPicPr>
            <a:picLocks noChangeAspect="1" noChangeArrowheads="1"/>
          </p:cNvPicPr>
          <p:nvPr/>
        </p:nvPicPr>
        <p:blipFill>
          <a:blip r:embed="rId6" cstate="print"/>
          <a:srcRect/>
          <a:stretch>
            <a:fillRect/>
          </a:stretch>
        </p:blipFill>
        <p:spPr bwMode="auto">
          <a:xfrm>
            <a:off x="4357686" y="1428736"/>
            <a:ext cx="4490758" cy="4000528"/>
          </a:xfrm>
          <a:prstGeom prst="rect">
            <a:avLst/>
          </a:prstGeom>
          <a:noFill/>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0" y="1214422"/>
            <a:ext cx="9144000" cy="467820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Gli articoli del Codice Civile più rilevanti in materia di </a:t>
            </a:r>
            <a:r>
              <a:rPr lang="it-IT" sz="2400" b="1" u="sng" dirty="0" smtClean="0">
                <a:solidFill>
                  <a:srgbClr val="FF0000"/>
                </a:solidFill>
                <a:latin typeface="Arial Black" pitchFamily="34" charset="0"/>
              </a:rPr>
              <a:t>responsabilità oggettiva</a:t>
            </a:r>
            <a:r>
              <a:rPr lang="it-IT" sz="2400" dirty="0" smtClean="0">
                <a:latin typeface="Arial Black" pitchFamily="34" charset="0"/>
              </a:rPr>
              <a:t> sono i seguenti:</a:t>
            </a:r>
          </a:p>
          <a:p>
            <a:pPr algn="ctr"/>
            <a:endParaRPr lang="it-IT" sz="1000" dirty="0" smtClean="0">
              <a:latin typeface="Arial Black" pitchFamily="34" charset="0"/>
            </a:endParaRPr>
          </a:p>
          <a:p>
            <a:pPr algn="ctr"/>
            <a:r>
              <a:rPr lang="it-IT" sz="2400" b="1" dirty="0" smtClean="0">
                <a:solidFill>
                  <a:srgbClr val="FF0000"/>
                </a:solidFill>
                <a:latin typeface="Arial Black" pitchFamily="34" charset="0"/>
              </a:rPr>
              <a:t>art. 2048</a:t>
            </a:r>
            <a:r>
              <a:rPr lang="it-IT" sz="2400" dirty="0" smtClean="0">
                <a:latin typeface="Arial Black" pitchFamily="34" charset="0"/>
              </a:rPr>
              <a:t> - </a:t>
            </a:r>
            <a:r>
              <a:rPr lang="it-IT" sz="2400" i="1" dirty="0" smtClean="0">
                <a:latin typeface="Arial Black" pitchFamily="34" charset="0"/>
              </a:rPr>
              <a:t>Responsabilità dei genitori, dei tutori, dei precettori, e dei maestri;</a:t>
            </a:r>
            <a:endParaRPr lang="it-IT" sz="2400" dirty="0" smtClean="0">
              <a:latin typeface="Arial Black" pitchFamily="34" charset="0"/>
            </a:endParaRPr>
          </a:p>
          <a:p>
            <a:pPr algn="ctr"/>
            <a:r>
              <a:rPr lang="it-IT" sz="2400" b="1" dirty="0" smtClean="0">
                <a:solidFill>
                  <a:srgbClr val="FF0000"/>
                </a:solidFill>
                <a:latin typeface="Arial Black" pitchFamily="34" charset="0"/>
              </a:rPr>
              <a:t>art. 2049</a:t>
            </a:r>
            <a:r>
              <a:rPr lang="it-IT" sz="2400" dirty="0" smtClean="0">
                <a:latin typeface="Arial Black" pitchFamily="34" charset="0"/>
              </a:rPr>
              <a:t> - </a:t>
            </a:r>
            <a:r>
              <a:rPr lang="it-IT" sz="2400" i="1" dirty="0" smtClean="0">
                <a:latin typeface="Arial Black" pitchFamily="34" charset="0"/>
              </a:rPr>
              <a:t>Responsabilità dei padroni e dei committenti;</a:t>
            </a:r>
            <a:endParaRPr lang="it-IT" sz="2400" dirty="0" smtClean="0">
              <a:latin typeface="Arial Black" pitchFamily="34" charset="0"/>
            </a:endParaRPr>
          </a:p>
          <a:p>
            <a:pPr algn="ctr"/>
            <a:r>
              <a:rPr lang="it-IT" sz="2400" b="1" dirty="0" smtClean="0">
                <a:solidFill>
                  <a:srgbClr val="FF0000"/>
                </a:solidFill>
                <a:latin typeface="Arial Black" pitchFamily="34" charset="0"/>
              </a:rPr>
              <a:t>art. 2050</a:t>
            </a:r>
            <a:r>
              <a:rPr lang="it-IT" sz="2400" dirty="0" smtClean="0">
                <a:latin typeface="Arial Black" pitchFamily="34" charset="0"/>
              </a:rPr>
              <a:t> - </a:t>
            </a:r>
            <a:r>
              <a:rPr lang="it-IT" sz="2400" i="1" dirty="0" smtClean="0">
                <a:latin typeface="Arial Black" pitchFamily="34" charset="0"/>
              </a:rPr>
              <a:t>Responsabilità per l’esercizio di attività pericolose;</a:t>
            </a:r>
            <a:endParaRPr lang="it-IT" sz="2400" dirty="0" smtClean="0">
              <a:latin typeface="Arial Black" pitchFamily="34" charset="0"/>
            </a:endParaRPr>
          </a:p>
          <a:p>
            <a:pPr algn="ctr"/>
            <a:r>
              <a:rPr lang="it-IT" sz="2400" b="1" dirty="0" smtClean="0">
                <a:solidFill>
                  <a:srgbClr val="FF0000"/>
                </a:solidFill>
                <a:latin typeface="Arial Black" pitchFamily="34" charset="0"/>
              </a:rPr>
              <a:t>art. 2051</a:t>
            </a:r>
            <a:r>
              <a:rPr lang="it-IT" sz="2400" dirty="0" smtClean="0">
                <a:latin typeface="Arial Black" pitchFamily="34" charset="0"/>
              </a:rPr>
              <a:t> - </a:t>
            </a:r>
            <a:r>
              <a:rPr lang="it-IT" sz="2400" i="1" dirty="0" smtClean="0">
                <a:latin typeface="Arial Black" pitchFamily="34" charset="0"/>
              </a:rPr>
              <a:t>Danno cagionato da cose in custodia;</a:t>
            </a:r>
            <a:endParaRPr lang="it-IT" sz="2400" dirty="0" smtClean="0">
              <a:latin typeface="Arial Black" pitchFamily="34" charset="0"/>
            </a:endParaRPr>
          </a:p>
          <a:p>
            <a:pPr algn="ctr"/>
            <a:r>
              <a:rPr lang="it-IT" sz="2400" b="1" dirty="0" smtClean="0">
                <a:solidFill>
                  <a:srgbClr val="FF0000"/>
                </a:solidFill>
                <a:latin typeface="Arial Black" pitchFamily="34" charset="0"/>
              </a:rPr>
              <a:t>art. 2052</a:t>
            </a:r>
            <a:r>
              <a:rPr lang="it-IT" sz="2400" dirty="0" smtClean="0">
                <a:latin typeface="Arial Black" pitchFamily="34" charset="0"/>
              </a:rPr>
              <a:t> - </a:t>
            </a:r>
            <a:r>
              <a:rPr lang="it-IT" sz="2400" i="1" dirty="0" smtClean="0">
                <a:latin typeface="Arial Black" pitchFamily="34" charset="0"/>
              </a:rPr>
              <a:t>Danno cagionato da animali;</a:t>
            </a:r>
            <a:endParaRPr lang="it-IT" sz="2400" dirty="0" smtClean="0">
              <a:latin typeface="Arial Black" pitchFamily="34" charset="0"/>
            </a:endParaRPr>
          </a:p>
          <a:p>
            <a:pPr algn="ctr"/>
            <a:r>
              <a:rPr lang="it-IT" sz="2400" b="1" dirty="0" smtClean="0">
                <a:solidFill>
                  <a:srgbClr val="FF0000"/>
                </a:solidFill>
                <a:latin typeface="Arial Black" pitchFamily="34" charset="0"/>
              </a:rPr>
              <a:t>art. 2053</a:t>
            </a:r>
            <a:r>
              <a:rPr lang="it-IT" sz="2400" dirty="0" smtClean="0">
                <a:latin typeface="Arial Black" pitchFamily="34" charset="0"/>
              </a:rPr>
              <a:t> - </a:t>
            </a:r>
            <a:r>
              <a:rPr lang="it-IT" sz="2400" i="1" dirty="0" smtClean="0">
                <a:latin typeface="Arial Black" pitchFamily="34" charset="0"/>
              </a:rPr>
              <a:t>Rovina di edificio;</a:t>
            </a:r>
          </a:p>
          <a:p>
            <a:pPr algn="ctr"/>
            <a:r>
              <a:rPr lang="it-IT" sz="2400" b="1" dirty="0" smtClean="0">
                <a:solidFill>
                  <a:srgbClr val="FF0000"/>
                </a:solidFill>
                <a:latin typeface="Arial Black" pitchFamily="34" charset="0"/>
              </a:rPr>
              <a:t>art. 2054</a:t>
            </a:r>
            <a:r>
              <a:rPr lang="it-IT" sz="2400" dirty="0" smtClean="0">
                <a:latin typeface="Arial Black" pitchFamily="34" charset="0"/>
              </a:rPr>
              <a:t> - </a:t>
            </a:r>
            <a:r>
              <a:rPr lang="it-IT" sz="2400" i="1" dirty="0" smtClean="0">
                <a:latin typeface="Arial Black" pitchFamily="34" charset="0"/>
              </a:rPr>
              <a:t>Circolazione di veicoli.</a:t>
            </a:r>
            <a:endParaRPr lang="it-IT" sz="2400" dirty="0">
              <a:latin typeface="Arial Black" pitchFamily="34" charset="0"/>
            </a:endParaRPr>
          </a:p>
        </p:txBody>
      </p:sp>
      <p:sp>
        <p:nvSpPr>
          <p:cNvPr id="7173" name="CasellaDiTesto 7"/>
          <p:cNvSpPr txBox="1">
            <a:spLocks noChangeArrowheads="1"/>
          </p:cNvSpPr>
          <p:nvPr/>
        </p:nvSpPr>
        <p:spPr bwMode="auto">
          <a:xfrm>
            <a:off x="0" y="500042"/>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Responsabilità oggettiva e Codice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65&quot;/&gt;&lt;/object&gt;&lt;object type=&quot;3&quot; unique_id=&quot;10005&quot;&gt;&lt;property id=&quot;20148&quot; value=&quot;5&quot;/&gt;&lt;property id=&quot;20300&quot; value=&quot;Slide 2&quot;/&gt;&lt;property id=&quot;20307&quot; value=&quot;343&quot;/&gt;&lt;/object&gt;&lt;object type=&quot;3&quot; unique_id=&quot;10006&quot;&gt;&lt;property id=&quot;20148&quot; value=&quot;5&quot;/&gt;&lt;property id=&quot;20300&quot; value=&quot;Slide 3&quot;/&gt;&lt;property id=&quot;20307&quot; value=&quot;345&quot;/&gt;&lt;/object&gt;&lt;object type=&quot;3&quot; unique_id=&quot;10007&quot;&gt;&lt;property id=&quot;20148&quot; value=&quot;5&quot;/&gt;&lt;property id=&quot;20300&quot; value=&quot;Slide 4&quot;/&gt;&lt;property id=&quot;20307&quot; value=&quot;346&quot;/&gt;&lt;/object&gt;&lt;object type=&quot;3&quot; unique_id=&quot;10008&quot;&gt;&lt;property id=&quot;20148&quot; value=&quot;5&quot;/&gt;&lt;property id=&quot;20300&quot; value=&quot;Slide 5&quot;/&gt;&lt;property id=&quot;20307&quot; value=&quot;347&quot;/&gt;&lt;/object&gt;&lt;object type=&quot;3&quot; unique_id=&quot;10009&quot;&gt;&lt;property id=&quot;20148&quot; value=&quot;5&quot;/&gt;&lt;property id=&quot;20300&quot; value=&quot;Slide 6&quot;/&gt;&lt;property id=&quot;20307&quot; value=&quot;348&quot;/&gt;&lt;/object&gt;&lt;object type=&quot;3&quot; unique_id=&quot;10010&quot;&gt;&lt;property id=&quot;20148&quot; value=&quot;5&quot;/&gt;&lt;property id=&quot;20300&quot; value=&quot;Slide 7&quot;/&gt;&lt;property id=&quot;20307&quot; value=&quot;349&quot;/&gt;&lt;/object&gt;&lt;object type=&quot;3&quot; unique_id=&quot;10011&quot;&gt;&lt;property id=&quot;20148&quot; value=&quot;5&quot;/&gt;&lt;property id=&quot;20300&quot; value=&quot;Slide 8&quot;/&gt;&lt;property id=&quot;20307&quot; value=&quot;350&quot;/&gt;&lt;/object&gt;&lt;object type=&quot;3&quot; unique_id=&quot;10012&quot;&gt;&lt;property id=&quot;20148&quot; value=&quot;5&quot;/&gt;&lt;property id=&quot;20300&quot; value=&quot;Slide 9&quot;/&gt;&lt;property id=&quot;20307&quot; value=&quot;351&quot;/&gt;&lt;/object&gt;&lt;object type=&quot;3&quot; unique_id=&quot;10013&quot;&gt;&lt;property id=&quot;20148&quot; value=&quot;5&quot;/&gt;&lt;property id=&quot;20300&quot; value=&quot;Slide 10&quot;/&gt;&lt;property id=&quot;20307&quot; value=&quot;352&quot;/&gt;&lt;/object&gt;&lt;object type=&quot;3&quot; unique_id=&quot;10014&quot;&gt;&lt;property id=&quot;20148&quot; value=&quot;5&quot;/&gt;&lt;property id=&quot;20300&quot; value=&quot;Slide 11&quot;/&gt;&lt;property id=&quot;20307&quot; value=&quot;257&quot;/&gt;&lt;/object&gt;&lt;object type=&quot;3&quot; unique_id=&quot;10015&quot;&gt;&lt;property id=&quot;20148&quot; value=&quot;5&quot;/&gt;&lt;property id=&quot;20300&quot; value=&quot;Slide 12&quot;/&gt;&lt;property id=&quot;20307&quot; value=&quot;259&quot;/&gt;&lt;/object&gt;&lt;object type=&quot;3&quot; unique_id=&quot;10016&quot;&gt;&lt;property id=&quot;20148&quot; value=&quot;5&quot;/&gt;&lt;property id=&quot;20300&quot; value=&quot;Slide 13&quot;/&gt;&lt;property id=&quot;20307&quot; value=&quot;258&quot;/&gt;&lt;/object&gt;&lt;object type=&quot;3&quot; unique_id=&quot;10017&quot;&gt;&lt;property id=&quot;20148&quot; value=&quot;5&quot;/&gt;&lt;property id=&quot;20300&quot; value=&quot;Slide 14&quot;/&gt;&lt;property id=&quot;20307&quot; value=&quot;260&quot;/&gt;&lt;/object&gt;&lt;object type=&quot;3&quot; unique_id=&quot;10018&quot;&gt;&lt;property id=&quot;20148&quot; value=&quot;5&quot;/&gt;&lt;property id=&quot;20300&quot; value=&quot;Slide 15&quot;/&gt;&lt;property id=&quot;20307&quot; value=&quot;261&quot;/&gt;&lt;/object&gt;&lt;object type=&quot;3&quot; unique_id=&quot;10019&quot;&gt;&lt;property id=&quot;20148&quot; value=&quot;5&quot;/&gt;&lt;property id=&quot;20300&quot; value=&quot;Slide 16&quot;/&gt;&lt;property id=&quot;20307&quot; value=&quot;262&quot;/&gt;&lt;/object&gt;&lt;object type=&quot;3&quot; unique_id=&quot;10020&quot;&gt;&lt;property id=&quot;20148&quot; value=&quot;5&quot;/&gt;&lt;property id=&quot;20300&quot; value=&quot;Slide 17&quot;/&gt;&lt;property id=&quot;20307&quot; value=&quot;263&quot;/&gt;&lt;/object&gt;&lt;object type=&quot;3&quot; unique_id=&quot;10021&quot;&gt;&lt;property id=&quot;20148&quot; value=&quot;5&quot;/&gt;&lt;property id=&quot;20300&quot; value=&quot;Slide 18&quot;/&gt;&lt;property id=&quot;20307&quot; value=&quot;353&quot;/&gt;&lt;/object&gt;&lt;object type=&quot;3&quot; unique_id=&quot;10022&quot;&gt;&lt;property id=&quot;20148&quot; value=&quot;5&quot;/&gt;&lt;property id=&quot;20300&quot; value=&quot;Slide 19&quot;/&gt;&lt;property id=&quot;20307&quot; value=&quot;354&quot;/&gt;&lt;/object&gt;&lt;object type=&quot;3&quot; unique_id=&quot;10023&quot;&gt;&lt;property id=&quot;20148&quot; value=&quot;5&quot;/&gt;&lt;property id=&quot;20300&quot; value=&quot;Slide 20&quot;/&gt;&lt;property id=&quot;20307&quot; value=&quot;355&quot;/&gt;&lt;/object&gt;&lt;object type=&quot;3&quot; unique_id=&quot;10024&quot;&gt;&lt;property id=&quot;20148&quot; value=&quot;5&quot;/&gt;&lt;property id=&quot;20300&quot; value=&quot;Slide 21&quot;/&gt;&lt;property id=&quot;20307&quot; value=&quot;265&quot;/&gt;&lt;/object&gt;&lt;object type=&quot;3&quot; unique_id=&quot;10025&quot;&gt;&lt;property id=&quot;20148&quot; value=&quot;5&quot;/&gt;&lt;property id=&quot;20300&quot; value=&quot;Slide 22&quot;/&gt;&lt;property id=&quot;20307&quot; value=&quot;356&quot;/&gt;&lt;/object&gt;&lt;object type=&quot;3&quot; unique_id=&quot;10026&quot;&gt;&lt;property id=&quot;20148&quot; value=&quot;5&quot;/&gt;&lt;property id=&quot;20300&quot; value=&quot;Slide 23&quot;/&gt;&lt;property id=&quot;20307&quot; value=&quot;270&quot;/&gt;&lt;/object&gt;&lt;object type=&quot;3&quot; unique_id=&quot;10027&quot;&gt;&lt;property id=&quot;20148&quot; value=&quot;5&quot;/&gt;&lt;property id=&quot;20300&quot; value=&quot;Slide 24&quot;/&gt;&lt;property id=&quot;20307&quot; value=&quot;272&quot;/&gt;&lt;/object&gt;&lt;object type=&quot;3&quot; unique_id=&quot;10028&quot;&gt;&lt;property id=&quot;20148&quot; value=&quot;5&quot;/&gt;&lt;property id=&quot;20300&quot; value=&quot;Slide 25&quot;/&gt;&lt;property id=&quot;20307&quot; value=&quot;276&quot;/&gt;&lt;/object&gt;&lt;object type=&quot;3&quot; unique_id=&quot;10029&quot;&gt;&lt;property id=&quot;20148&quot; value=&quot;5&quot;/&gt;&lt;property id=&quot;20300&quot; value=&quot;Slide 26&quot;/&gt;&lt;property id=&quot;20307&quot; value=&quot;278&quot;/&gt;&lt;/object&gt;&lt;object type=&quot;3&quot; unique_id=&quot;10030&quot;&gt;&lt;property id=&quot;20148&quot; value=&quot;5&quot;/&gt;&lt;property id=&quot;20300&quot; value=&quot;Slide 27&quot;/&gt;&lt;property id=&quot;20307&quot; value=&quot;277&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357&quot;/&gt;&lt;/object&gt;&lt;object type=&quot;3&quot; unique_id=&quot;10033&quot;&gt;&lt;property id=&quot;20148&quot; value=&quot;5&quot;/&gt;&lt;property id=&quot;20300&quot; value=&quot;Slide 30&quot;/&gt;&lt;property id=&quot;20307&quot; value=&quot;358&quot;/&gt;&lt;/object&gt;&lt;object type=&quot;3&quot; unique_id=&quot;10034&quot;&gt;&lt;property id=&quot;20148&quot; value=&quot;5&quot;/&gt;&lt;property id=&quot;20300&quot; value=&quot;Slide 31&quot;/&gt;&lt;property id=&quot;20307&quot; value=&quot;279&quot;/&gt;&lt;/object&gt;&lt;object type=&quot;3&quot; unique_id=&quot;10035&quot;&gt;&lt;property id=&quot;20148&quot; value=&quot;5&quot;/&gt;&lt;property id=&quot;20300&quot; value=&quot;Slide 32&quot;/&gt;&lt;property id=&quot;20307&quot; value=&quot;283&quot;/&gt;&lt;/object&gt;&lt;object type=&quot;3&quot; unique_id=&quot;10036&quot;&gt;&lt;property id=&quot;20148&quot; value=&quot;5&quot;/&gt;&lt;property id=&quot;20300&quot; value=&quot;Slide 33&quot;/&gt;&lt;property id=&quot;20307&quot; value=&quot;285&quot;/&gt;&lt;/object&gt;&lt;object type=&quot;3&quot; unique_id=&quot;10037&quot;&gt;&lt;property id=&quot;20148&quot; value=&quot;5&quot;/&gt;&lt;property id=&quot;20300&quot; value=&quot;Slide 34&quot;/&gt;&lt;property id=&quot;20307&quot; value=&quot;359&quot;/&gt;&lt;/object&gt;&lt;object type=&quot;3&quot; unique_id=&quot;10038&quot;&gt;&lt;property id=&quot;20148&quot; value=&quot;5&quot;/&gt;&lt;property id=&quot;20300&quot; value=&quot;Slide 35&quot;/&gt;&lt;property id=&quot;20307&quot; value=&quot;287&quot;/&gt;&lt;/object&gt;&lt;object type=&quot;3&quot; unique_id=&quot;10039&quot;&gt;&lt;property id=&quot;20148&quot; value=&quot;5&quot;/&gt;&lt;property id=&quot;20300&quot; value=&quot;Slide 36&quot;/&gt;&lt;property id=&quot;20307&quot; value=&quot;289&quot;/&gt;&lt;/object&gt;&lt;object type=&quot;3&quot; unique_id=&quot;10040&quot;&gt;&lt;property id=&quot;20148&quot; value=&quot;5&quot;/&gt;&lt;property id=&quot;20300&quot; value=&quot;Slide 37&quot;/&gt;&lt;property id=&quot;20307&quot; value=&quot;291&quot;/&gt;&lt;/object&gt;&lt;object type=&quot;3&quot; unique_id=&quot;10041&quot;&gt;&lt;property id=&quot;20148&quot; value=&quot;5&quot;/&gt;&lt;property id=&quot;20300&quot; value=&quot;Slide 38&quot;/&gt;&lt;property id=&quot;20307&quot; value=&quot;293&quot;/&gt;&lt;/object&gt;&lt;object type=&quot;3&quot; unique_id=&quot;10042&quot;&gt;&lt;property id=&quot;20148&quot; value=&quot;5&quot;/&gt;&lt;property id=&quot;20300&quot; value=&quot;Slide 39&quot;/&gt;&lt;property id=&quot;20307&quot; value=&quot;295&quot;/&gt;&lt;/object&gt;&lt;object type=&quot;3&quot; unique_id=&quot;10043&quot;&gt;&lt;property id=&quot;20148&quot; value=&quot;5&quot;/&gt;&lt;property id=&quot;20300&quot; value=&quot;Slide 40&quot;/&gt;&lt;property id=&quot;20307&quot; value=&quot;298&quot;/&gt;&lt;/object&gt;&lt;object type=&quot;3&quot; unique_id=&quot;10044&quot;&gt;&lt;property id=&quot;20148&quot; value=&quot;5&quot;/&gt;&lt;property id=&quot;20300&quot; value=&quot;Slide 41&quot;/&gt;&lt;property id=&quot;20307&quot; value=&quot;299&quot;/&gt;&lt;/object&gt;&lt;object type=&quot;3&quot; unique_id=&quot;10045&quot;&gt;&lt;property id=&quot;20148&quot; value=&quot;5&quot;/&gt;&lt;property id=&quot;20300&quot; value=&quot;Slide 42&quot;/&gt;&lt;property id=&quot;20307&quot; value=&quot;301&quot;/&gt;&lt;/object&gt;&lt;object type=&quot;3&quot; unique_id=&quot;10046&quot;&gt;&lt;property id=&quot;20148&quot; value=&quot;5&quot;/&gt;&lt;property id=&quot;20300&quot; value=&quot;Slide 43&quot;/&gt;&lt;property id=&quot;20307&quot; value=&quot;303&quot;/&gt;&lt;/object&gt;&lt;object type=&quot;3&quot; unique_id=&quot;10047&quot;&gt;&lt;property id=&quot;20148&quot; value=&quot;5&quot;/&gt;&lt;property id=&quot;20300&quot; value=&quot;Slide 44&quot;/&gt;&lt;property id=&quot;20307&quot; value=&quot;360&quot;/&gt;&lt;/object&gt;&lt;object type=&quot;3&quot; unique_id=&quot;10048&quot;&gt;&lt;property id=&quot;20148&quot; value=&quot;5&quot;/&gt;&lt;property id=&quot;20300&quot; value=&quot;Slide 45&quot;/&gt;&lt;property id=&quot;20307&quot; value=&quot;361&quot;/&gt;&lt;/object&gt;&lt;object type=&quot;3&quot; unique_id=&quot;10049&quot;&gt;&lt;property id=&quot;20148&quot; value=&quot;5&quot;/&gt;&lt;property id=&quot;20300&quot; value=&quot;Slide 46&quot;/&gt;&lt;property id=&quot;20307&quot; value=&quot;362&quot;/&gt;&lt;/object&gt;&lt;object type=&quot;3&quot; unique_id=&quot;10050&quot;&gt;&lt;property id=&quot;20148&quot; value=&quot;5&quot;/&gt;&lt;property id=&quot;20300&quot; value=&quot;Slide 47&quot;/&gt;&lt;property id=&quot;20307&quot; value=&quot;363&quot;/&gt;&lt;/object&gt;&lt;object type=&quot;3&quot; unique_id=&quot;10051&quot;&gt;&lt;property id=&quot;20148&quot; value=&quot;5&quot;/&gt;&lt;property id=&quot;20300&quot; value=&quot;Slide 48&quot;/&gt;&lt;property id=&quot;20307&quot; value=&quot;305&quot;/&gt;&lt;/object&gt;&lt;object type=&quot;3&quot; unique_id=&quot;10052&quot;&gt;&lt;property id=&quot;20148&quot; value=&quot;5&quot;/&gt;&lt;property id=&quot;20300&quot; value=&quot;Slide 49&quot;/&gt;&lt;property id=&quot;20307&quot; value=&quot;364&quot;/&gt;&lt;/object&gt;&lt;object type=&quot;3&quot; unique_id=&quot;10053&quot;&gt;&lt;property id=&quot;20148&quot; value=&quot;5&quot;/&gt;&lt;property id=&quot;20300&quot; value=&quot;Slide 50&quot;/&gt;&lt;property id=&quot;20307&quot; value=&quot;344&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3219</TotalTime>
  <Words>4870</Words>
  <Application>Microsoft Office PowerPoint</Application>
  <PresentationFormat>Presentazione su schermo (4:3)</PresentationFormat>
  <Paragraphs>216</Paragraphs>
  <Slides>50</Slides>
  <Notes>9</Notes>
  <HiddenSlides>0</HiddenSlides>
  <MMClips>0</MMClips>
  <ScaleCrop>false</ScaleCrop>
  <HeadingPairs>
    <vt:vector size="4" baseType="variant">
      <vt:variant>
        <vt:lpstr>Tema</vt:lpstr>
      </vt:variant>
      <vt:variant>
        <vt:i4>2</vt:i4>
      </vt:variant>
      <vt:variant>
        <vt:lpstr>Titoli diapositive</vt:lpstr>
      </vt:variant>
      <vt:variant>
        <vt:i4>50</vt:i4>
      </vt:variant>
    </vt:vector>
  </HeadingPairs>
  <TitlesOfParts>
    <vt:vector size="52"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privato</dc:creator>
  <cp:lastModifiedBy>Patrizia</cp:lastModifiedBy>
  <cp:revision>421</cp:revision>
  <dcterms:created xsi:type="dcterms:W3CDTF">2010-09-09T16:27:16Z</dcterms:created>
  <dcterms:modified xsi:type="dcterms:W3CDTF">2017-05-31T09:34:26Z</dcterms:modified>
</cp:coreProperties>
</file>